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329" r:id="rId3"/>
    <p:sldId id="260" r:id="rId4"/>
    <p:sldId id="348" r:id="rId5"/>
    <p:sldId id="258" r:id="rId6"/>
    <p:sldId id="335" r:id="rId7"/>
    <p:sldId id="318" r:id="rId8"/>
    <p:sldId id="328" r:id="rId9"/>
    <p:sldId id="319" r:id="rId10"/>
    <p:sldId id="320" r:id="rId11"/>
    <p:sldId id="330" r:id="rId12"/>
    <p:sldId id="322" r:id="rId13"/>
    <p:sldId id="323" r:id="rId14"/>
    <p:sldId id="324" r:id="rId15"/>
    <p:sldId id="325" r:id="rId16"/>
    <p:sldId id="326" r:id="rId17"/>
    <p:sldId id="327" r:id="rId18"/>
    <p:sldId id="317" r:id="rId19"/>
    <p:sldId id="334" r:id="rId20"/>
    <p:sldId id="343" r:id="rId21"/>
    <p:sldId id="333" r:id="rId22"/>
    <p:sldId id="332" r:id="rId23"/>
    <p:sldId id="331" r:id="rId24"/>
    <p:sldId id="316" r:id="rId25"/>
    <p:sldId id="349" r:id="rId26"/>
    <p:sldId id="336" r:id="rId27"/>
    <p:sldId id="347" r:id="rId28"/>
    <p:sldId id="346" r:id="rId29"/>
    <p:sldId id="345" r:id="rId30"/>
    <p:sldId id="344" r:id="rId31"/>
    <p:sldId id="342" r:id="rId32"/>
    <p:sldId id="341" r:id="rId33"/>
    <p:sldId id="340" r:id="rId34"/>
    <p:sldId id="339" r:id="rId35"/>
    <p:sldId id="338" r:id="rId36"/>
    <p:sldId id="337" r:id="rId37"/>
    <p:sldId id="352" r:id="rId38"/>
    <p:sldId id="363" r:id="rId39"/>
    <p:sldId id="362" r:id="rId40"/>
    <p:sldId id="366" r:id="rId41"/>
    <p:sldId id="365" r:id="rId42"/>
    <p:sldId id="367" r:id="rId43"/>
    <p:sldId id="361" r:id="rId44"/>
    <p:sldId id="369" r:id="rId45"/>
    <p:sldId id="370" r:id="rId46"/>
    <p:sldId id="371" r:id="rId47"/>
    <p:sldId id="379" r:id="rId48"/>
    <p:sldId id="380" r:id="rId49"/>
    <p:sldId id="373" r:id="rId50"/>
    <p:sldId id="388" r:id="rId51"/>
    <p:sldId id="356" r:id="rId52"/>
    <p:sldId id="381" r:id="rId53"/>
    <p:sldId id="368" r:id="rId54"/>
    <p:sldId id="358" r:id="rId55"/>
    <p:sldId id="357" r:id="rId56"/>
    <p:sldId id="355" r:id="rId57"/>
    <p:sldId id="350" r:id="rId58"/>
    <p:sldId id="354" r:id="rId59"/>
    <p:sldId id="382" r:id="rId60"/>
    <p:sldId id="383" r:id="rId61"/>
    <p:sldId id="384" r:id="rId62"/>
    <p:sldId id="385" r:id="rId63"/>
    <p:sldId id="386" r:id="rId64"/>
    <p:sldId id="387" r:id="rId65"/>
    <p:sldId id="351" r:id="rId66"/>
    <p:sldId id="389" r:id="rId67"/>
    <p:sldId id="391" r:id="rId68"/>
    <p:sldId id="403" r:id="rId69"/>
    <p:sldId id="392" r:id="rId70"/>
    <p:sldId id="393" r:id="rId71"/>
    <p:sldId id="394" r:id="rId72"/>
    <p:sldId id="395" r:id="rId73"/>
    <p:sldId id="396" r:id="rId74"/>
    <p:sldId id="397" r:id="rId75"/>
    <p:sldId id="398" r:id="rId76"/>
    <p:sldId id="399" r:id="rId77"/>
    <p:sldId id="404" r:id="rId78"/>
    <p:sldId id="406" r:id="rId79"/>
    <p:sldId id="407" r:id="rId80"/>
    <p:sldId id="408" r:id="rId81"/>
    <p:sldId id="409" r:id="rId82"/>
    <p:sldId id="411" r:id="rId83"/>
    <p:sldId id="412" r:id="rId84"/>
    <p:sldId id="413" r:id="rId85"/>
    <p:sldId id="414" r:id="rId86"/>
    <p:sldId id="415" r:id="rId87"/>
    <p:sldId id="416" r:id="rId88"/>
    <p:sldId id="417" r:id="rId89"/>
    <p:sldId id="418" r:id="rId90"/>
    <p:sldId id="422" r:id="rId91"/>
    <p:sldId id="424" r:id="rId92"/>
    <p:sldId id="419" r:id="rId93"/>
    <p:sldId id="420" r:id="rId94"/>
    <p:sldId id="423" r:id="rId95"/>
    <p:sldId id="425" r:id="rId96"/>
    <p:sldId id="426" r:id="rId97"/>
    <p:sldId id="427" r:id="rId98"/>
    <p:sldId id="428" r:id="rId99"/>
    <p:sldId id="42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87416" autoAdjust="0"/>
  </p:normalViewPr>
  <p:slideViewPr>
    <p:cSldViewPr snapToGrid="0">
      <p:cViewPr varScale="1">
        <p:scale>
          <a:sx n="59" d="100"/>
          <a:sy n="59" d="100"/>
        </p:scale>
        <p:origin x="92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ED314-ED14-47B6-AE16-DA64AD865993}" type="datetimeFigureOut">
              <a:rPr lang="en-IN" smtClean="0"/>
              <a:t>23-03-2021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60212-9486-4E33-8651-4BBABF19B470}" type="slidenum">
              <a:rPr lang="en-IN" smtClean="0"/>
              <a:t>‹#›</a:t>
            </a:fld>
            <a:endParaRPr lang="en-IN"/>
          </a:p>
        </p:txBody>
      </p:sp>
    </p:spTree>
    <p:extLst>
      <p:ext uri="{BB962C8B-B14F-4D97-AF65-F5344CB8AC3E}">
        <p14:creationId xmlns:p14="http://schemas.microsoft.com/office/powerpoint/2010/main" val="492126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BE4-E26A-4D32-BAD6-3E9F26F5B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5250A0-6A79-41E7-806B-4CE1BD51F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5D3919-3D15-469F-B2C9-AC058615DE37}"/>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5" name="Footer Placeholder 4">
            <a:extLst>
              <a:ext uri="{FF2B5EF4-FFF2-40B4-BE49-F238E27FC236}">
                <a16:creationId xmlns:a16="http://schemas.microsoft.com/office/drawing/2014/main" id="{3180DB42-5B4A-48CD-9B1F-943055FAB1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76F7B8-4A1C-442A-87C2-FB192503637C}"/>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35836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D24F-3E06-478F-B71C-86535F9A75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B94EC2-736E-4E84-907C-328C291F5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F8A29-21F7-4D8A-B781-1D7B2C51EF14}"/>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5" name="Footer Placeholder 4">
            <a:extLst>
              <a:ext uri="{FF2B5EF4-FFF2-40B4-BE49-F238E27FC236}">
                <a16:creationId xmlns:a16="http://schemas.microsoft.com/office/drawing/2014/main" id="{40B64238-A1A3-41E8-821E-3DA31DA2CD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3B9628-2877-4AD4-93FC-1A077CB7283E}"/>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127604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3C811-EA3C-4CDD-8068-AB15787FA6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DBBA19-7B1D-43E2-8640-762191578E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A0FB9F-15A4-4C2E-92C1-7FC10D13A666}"/>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5" name="Footer Placeholder 4">
            <a:extLst>
              <a:ext uri="{FF2B5EF4-FFF2-40B4-BE49-F238E27FC236}">
                <a16:creationId xmlns:a16="http://schemas.microsoft.com/office/drawing/2014/main" id="{4B857107-5A1F-41E4-A4CA-1B86868AC8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64C08A-AF1D-4459-9972-F0C3718BF0E5}"/>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697264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DB64-E48D-4DEC-A0FA-5DBA17480C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AD94E0-7D96-49B9-B636-20D59E0ADB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C558C0-1BFF-4872-94E3-21344C565A4B}"/>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5" name="Footer Placeholder 4">
            <a:extLst>
              <a:ext uri="{FF2B5EF4-FFF2-40B4-BE49-F238E27FC236}">
                <a16:creationId xmlns:a16="http://schemas.microsoft.com/office/drawing/2014/main" id="{B0B4C1EE-23BC-40CF-B47E-7F47E5AA3C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E0336D-8ECD-4CF3-AD56-865EBE418C9D}"/>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3547988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2BE1-C271-4523-82D7-9964A59C2D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9D1DA2-B8E8-40B9-B6CB-940229064E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C3E659-539D-4917-8AD4-A41D6EDB0EA8}"/>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5" name="Footer Placeholder 4">
            <a:extLst>
              <a:ext uri="{FF2B5EF4-FFF2-40B4-BE49-F238E27FC236}">
                <a16:creationId xmlns:a16="http://schemas.microsoft.com/office/drawing/2014/main" id="{CACC67E2-8C9B-4387-B018-A81EC070B9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5F48A8-AF62-4E13-AD49-5370634C52BD}"/>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1886702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B4B5-EA68-4CDA-B1FB-30A9BA6C8E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172A1F-CE75-47C1-AAD2-8C203163F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A93C15-4CE7-4EC3-8E07-27EA30BBE1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124320-923B-4602-86E4-0CD1E00F221F}"/>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6" name="Footer Placeholder 5">
            <a:extLst>
              <a:ext uri="{FF2B5EF4-FFF2-40B4-BE49-F238E27FC236}">
                <a16:creationId xmlns:a16="http://schemas.microsoft.com/office/drawing/2014/main" id="{B40CF0E0-83D0-483C-B208-4667876365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4652D2-6515-435A-9F9B-F775F47D7765}"/>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2630232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A5C6-FDC8-493E-849D-1F8278256C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52512E-F755-4E1D-8240-4FBDFAC32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DAC668-EB7A-481B-B377-B2C9AA8608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C266E5-CA38-417B-A4AD-83DA88F94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81BAE1-7B8C-4D3D-85E3-0EB964684A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B3ECE6C-3E2A-4DC6-AFD4-A754B92EA216}"/>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8" name="Footer Placeholder 7">
            <a:extLst>
              <a:ext uri="{FF2B5EF4-FFF2-40B4-BE49-F238E27FC236}">
                <a16:creationId xmlns:a16="http://schemas.microsoft.com/office/drawing/2014/main" id="{3B6A2151-DDD1-413E-A66C-7BE0D3C712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00C8824-55EF-4D8C-9922-0EF009574E1E}"/>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2038111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91D9-87A1-4592-8B6B-3864B42A302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E146A99-C2DF-4E74-B55B-3735132DA116}"/>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4" name="Footer Placeholder 3">
            <a:extLst>
              <a:ext uri="{FF2B5EF4-FFF2-40B4-BE49-F238E27FC236}">
                <a16:creationId xmlns:a16="http://schemas.microsoft.com/office/drawing/2014/main" id="{A8EB6EFB-11F0-49B3-899F-D2017A28206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0A1EBFA-31CE-4321-841D-8479AA9D7F40}"/>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294961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3DB74F-2BA7-44A1-A192-5ADF6BB18BBD}"/>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3" name="Footer Placeholder 2">
            <a:extLst>
              <a:ext uri="{FF2B5EF4-FFF2-40B4-BE49-F238E27FC236}">
                <a16:creationId xmlns:a16="http://schemas.microsoft.com/office/drawing/2014/main" id="{A4257DEB-B306-4919-B22A-F1D4911DAA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77F260-C69C-4155-AE71-C66EDAA637CB}"/>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320390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8E80-05F0-45A7-AFE9-29F3770E17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0F3837-F5DB-44B7-B753-D18875663A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336C7A-0FE3-4C76-BEDD-655B31F01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AA4E87-262B-41C5-9C7F-F44CA8DC04A9}"/>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6" name="Footer Placeholder 5">
            <a:extLst>
              <a:ext uri="{FF2B5EF4-FFF2-40B4-BE49-F238E27FC236}">
                <a16:creationId xmlns:a16="http://schemas.microsoft.com/office/drawing/2014/main" id="{725EECCA-3D1C-47B0-9999-86BF1672F7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F9BBBF-E9C3-47BA-97B3-E3D2BA1A4A35}"/>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396192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85FE-9584-4408-8FED-838804EDD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87056D3-1517-41E0-90F5-005C9F2262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2BA07F-8AD9-4390-85E6-A1CE5C9B2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CD9933-81A9-403B-A6E3-9CF07FE87161}"/>
              </a:ext>
            </a:extLst>
          </p:cNvPr>
          <p:cNvSpPr>
            <a:spLocks noGrp="1"/>
          </p:cNvSpPr>
          <p:nvPr>
            <p:ph type="dt" sz="half" idx="10"/>
          </p:nvPr>
        </p:nvSpPr>
        <p:spPr/>
        <p:txBody>
          <a:bodyPr/>
          <a:lstStyle/>
          <a:p>
            <a:fld id="{C5AE4E7D-1037-416F-B8E7-40CBD36477A1}" type="datetimeFigureOut">
              <a:rPr lang="en-IN" smtClean="0"/>
              <a:t>23-03-2021</a:t>
            </a:fld>
            <a:endParaRPr lang="en-IN"/>
          </a:p>
        </p:txBody>
      </p:sp>
      <p:sp>
        <p:nvSpPr>
          <p:cNvPr id="6" name="Footer Placeholder 5">
            <a:extLst>
              <a:ext uri="{FF2B5EF4-FFF2-40B4-BE49-F238E27FC236}">
                <a16:creationId xmlns:a16="http://schemas.microsoft.com/office/drawing/2014/main" id="{C9D4B7B8-A068-4DF7-981D-DF6770196E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9651EE-8BDA-4195-A3BC-6E88777ABA0B}"/>
              </a:ext>
            </a:extLst>
          </p:cNvPr>
          <p:cNvSpPr>
            <a:spLocks noGrp="1"/>
          </p:cNvSpPr>
          <p:nvPr>
            <p:ph type="sldNum" sz="quarter" idx="12"/>
          </p:nvPr>
        </p:nvSpPr>
        <p:spPr/>
        <p:txBody>
          <a:bodyPr/>
          <a:lstStyle/>
          <a:p>
            <a:fld id="{763E0FE6-F488-49CE-A727-718D05D4886F}" type="slidenum">
              <a:rPr lang="en-IN" smtClean="0"/>
              <a:t>‹#›</a:t>
            </a:fld>
            <a:endParaRPr lang="en-IN"/>
          </a:p>
        </p:txBody>
      </p:sp>
    </p:spTree>
    <p:extLst>
      <p:ext uri="{BB962C8B-B14F-4D97-AF65-F5344CB8AC3E}">
        <p14:creationId xmlns:p14="http://schemas.microsoft.com/office/powerpoint/2010/main" val="2310100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D67CBB-75E2-4352-A134-8B054839DE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98C087-C632-4EC2-91E8-68980D5169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E79135-C785-42AA-89DC-8289816CCD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E4E7D-1037-416F-B8E7-40CBD36477A1}" type="datetimeFigureOut">
              <a:rPr lang="en-IN" smtClean="0"/>
              <a:t>23-03-2021</a:t>
            </a:fld>
            <a:endParaRPr lang="en-IN"/>
          </a:p>
        </p:txBody>
      </p:sp>
      <p:sp>
        <p:nvSpPr>
          <p:cNvPr id="5" name="Footer Placeholder 4">
            <a:extLst>
              <a:ext uri="{FF2B5EF4-FFF2-40B4-BE49-F238E27FC236}">
                <a16:creationId xmlns:a16="http://schemas.microsoft.com/office/drawing/2014/main" id="{2818AE3E-B8AD-4068-B836-00336C7B8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E9F2638-8310-4488-95C4-C6C3FE4D02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E0FE6-F488-49CE-A727-718D05D4886F}" type="slidenum">
              <a:rPr lang="en-IN" smtClean="0"/>
              <a:t>‹#›</a:t>
            </a:fld>
            <a:endParaRPr lang="en-IN"/>
          </a:p>
        </p:txBody>
      </p:sp>
    </p:spTree>
    <p:extLst>
      <p:ext uri="{BB962C8B-B14F-4D97-AF65-F5344CB8AC3E}">
        <p14:creationId xmlns:p14="http://schemas.microsoft.com/office/powerpoint/2010/main" val="3344235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gif"/><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s://files.askiitians.com/cdn1/cms-content/common/www.askiitians.comonlineteststudymaterial_images823_photelectrons.jpg.jpg"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gif"/><Relationship Id="rId4" Type="http://schemas.openxmlformats.org/officeDocument/2006/relationships/image" Target="../media/image33.gif"/></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vascak.cz/data/android/physicsatschool/template.php?s=atom_franckhertz&amp;l=e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chem.libretexts.org/Bookshelves/Physical_and_Theoretical_Chemistry_Textbook_Maps/Supplemental_Modules_(Physical_and_Theoretical_Chemistry)/Physical_Properties_of_Matter/Atomic_and_Molecular_Properties/Ionization_Energy" TargetMode="External"/><Relationship Id="rId4" Type="http://schemas.openxmlformats.org/officeDocument/2006/relationships/image" Target="../media/image47.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8.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wmf"/></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en.wikipedia.org/wiki/Quantum_mechanic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en.wikipedia.org/wiki/Quantum_stat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hyperlink" Target="https://www.thoughtco.com/a-to-z-chemistry-dictionary-4143188"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thoughtco.com/what-is-schrodingers-cat-2699362"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wmf"/><Relationship Id="rId5" Type="http://schemas.openxmlformats.org/officeDocument/2006/relationships/oleObject" Target="../embeddings/oleObject7.bin"/><Relationship Id="rId4" Type="http://schemas.openxmlformats.org/officeDocument/2006/relationships/image" Target="../media/image58.wmf"/></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1.wmf"/><Relationship Id="rId5" Type="http://schemas.openxmlformats.org/officeDocument/2006/relationships/oleObject" Target="../embeddings/oleObject9.bin"/><Relationship Id="rId4" Type="http://schemas.openxmlformats.org/officeDocument/2006/relationships/image" Target="../media/image60.wmf"/></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0.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00.png"/></Relationships>
</file>

<file path=ppt/slides/_rels/slide7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image" Target="../media/image83.w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oleObject" Target="../embeddings/oleObject11.bin"/><Relationship Id="rId5" Type="http://schemas.openxmlformats.org/officeDocument/2006/relationships/image" Target="../media/image82.wmf"/><Relationship Id="rId4" Type="http://schemas.openxmlformats.org/officeDocument/2006/relationships/oleObject" Target="../embeddings/oleObject10.bin"/></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5.wmf"/></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0.jpe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Electron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en.wikipedia.org/wiki/Quantum_mechanics" TargetMode="External"/><Relationship Id="rId5" Type="http://schemas.openxmlformats.org/officeDocument/2006/relationships/hyperlink" Target="https://en.wikipedia.org/wiki/Wave%E2%80%93particle_duality" TargetMode="External"/><Relationship Id="rId4" Type="http://schemas.openxmlformats.org/officeDocument/2006/relationships/hyperlink" Target="https://en.wikipedia.org/wiki/Matter_wave"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NULL"/><Relationship Id="rId7" Type="http://schemas.openxmlformats.org/officeDocument/2006/relationships/image" Target="../media/image9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95.png"/><Relationship Id="rId4" Type="http://schemas.openxmlformats.org/officeDocument/2006/relationships/image" Target="../media/image100.png"/><Relationship Id="rId9" Type="http://schemas.openxmlformats.org/officeDocument/2006/relationships/image" Target="../media/image103.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Radio_wave" TargetMode="External"/><Relationship Id="rId13" Type="http://schemas.openxmlformats.org/officeDocument/2006/relationships/hyperlink" Target="https://en.wikipedia.org/wiki/X-ray" TargetMode="External"/><Relationship Id="rId3" Type="http://schemas.openxmlformats.org/officeDocument/2006/relationships/image" Target="../media/image12.jpeg"/><Relationship Id="rId7" Type="http://schemas.openxmlformats.org/officeDocument/2006/relationships/hyperlink" Target="https://en.wikipedia.org/wiki/Radiant_energy" TargetMode="External"/><Relationship Id="rId12" Type="http://schemas.openxmlformats.org/officeDocument/2006/relationships/hyperlink" Target="https://en.wikipedia.org/wiki/Ultraviole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en.wikipedia.org/wiki/Electromagnetic_field" TargetMode="External"/><Relationship Id="rId11" Type="http://schemas.openxmlformats.org/officeDocument/2006/relationships/hyperlink" Target="https://en.wikipedia.org/wiki/Light" TargetMode="External"/><Relationship Id="rId5" Type="http://schemas.openxmlformats.org/officeDocument/2006/relationships/hyperlink" Target="https://en.wikipedia.org/wiki/Photon" TargetMode="External"/><Relationship Id="rId10" Type="http://schemas.openxmlformats.org/officeDocument/2006/relationships/hyperlink" Target="https://en.wikipedia.org/wiki/Infrared" TargetMode="External"/><Relationship Id="rId4" Type="http://schemas.openxmlformats.org/officeDocument/2006/relationships/hyperlink" Target="https://en.wikipedia.org/wiki/Quantum" TargetMode="External"/><Relationship Id="rId9" Type="http://schemas.openxmlformats.org/officeDocument/2006/relationships/hyperlink" Target="https://en.wikipedia.org/wiki/Microwave" TargetMode="External"/><Relationship Id="rId14" Type="http://schemas.openxmlformats.org/officeDocument/2006/relationships/hyperlink" Target="https://en.wikipedia.org/wiki/Gamma_ray"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6.jpeg"/></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9AEB50-CBC0-4A71-833B-356EF3BD8262}"/>
              </a:ext>
            </a:extLst>
          </p:cNvPr>
          <p:cNvSpPr/>
          <p:nvPr/>
        </p:nvSpPr>
        <p:spPr>
          <a:xfrm>
            <a:off x="141515" y="141514"/>
            <a:ext cx="11865428" cy="6614886"/>
          </a:xfrm>
          <a:prstGeom prst="rect">
            <a:avLst/>
          </a:prstGeom>
          <a:ln w="889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23255761-6257-457B-B5E2-F045C9946333}"/>
              </a:ext>
            </a:extLst>
          </p:cNvPr>
          <p:cNvSpPr/>
          <p:nvPr/>
        </p:nvSpPr>
        <p:spPr>
          <a:xfrm>
            <a:off x="2562396" y="3113095"/>
            <a:ext cx="6701451" cy="1015663"/>
          </a:xfrm>
          <a:prstGeom prst="rect">
            <a:avLst/>
          </a:prstGeom>
          <a:noFill/>
        </p:spPr>
        <p:txBody>
          <a:bodyPr wrap="none" lIns="91440" tIns="45720" rIns="91440" bIns="45720">
            <a:spAutoFit/>
          </a:bodyPr>
          <a:lstStyle/>
          <a:p>
            <a:pPr algn="ctr"/>
            <a:r>
              <a:rPr lang="en-US" sz="6000" dirty="0">
                <a:ln w="0"/>
                <a:solidFill>
                  <a:schemeClr val="tx2">
                    <a:lumMod val="50000"/>
                  </a:schemeClr>
                </a:solidFill>
                <a:effectLst>
                  <a:outerShdw blurRad="38100" dist="19050" dir="2700000" algn="tl" rotWithShape="0">
                    <a:schemeClr val="dk1">
                      <a:alpha val="40000"/>
                    </a:schemeClr>
                  </a:outerShdw>
                </a:effectLst>
              </a:rPr>
              <a:t>Physics for Engineers</a:t>
            </a:r>
            <a:endParaRPr lang="en-US" sz="6000" b="0" cap="none" spc="0" dirty="0">
              <a:ln w="0"/>
              <a:solidFill>
                <a:schemeClr val="tx2">
                  <a:lumMod val="50000"/>
                </a:schemeClr>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482B6252-42C5-4FD0-A7DC-62160BF25414}"/>
              </a:ext>
            </a:extLst>
          </p:cNvPr>
          <p:cNvPicPr/>
          <p:nvPr/>
        </p:nvPicPr>
        <p:blipFill>
          <a:blip r:embed="rId2"/>
          <a:stretch>
            <a:fillRect/>
          </a:stretch>
        </p:blipFill>
        <p:spPr>
          <a:xfrm>
            <a:off x="1676400" y="434231"/>
            <a:ext cx="8209280" cy="1747520"/>
          </a:xfrm>
          <a:prstGeom prst="rect">
            <a:avLst/>
          </a:prstGeom>
        </p:spPr>
      </p:pic>
      <p:sp>
        <p:nvSpPr>
          <p:cNvPr id="8" name="Rectangle 7">
            <a:extLst>
              <a:ext uri="{FF2B5EF4-FFF2-40B4-BE49-F238E27FC236}">
                <a16:creationId xmlns:a16="http://schemas.microsoft.com/office/drawing/2014/main" id="{9DA53DF2-35B1-4914-A5B4-D60BD121474B}"/>
              </a:ext>
            </a:extLst>
          </p:cNvPr>
          <p:cNvSpPr/>
          <p:nvPr/>
        </p:nvSpPr>
        <p:spPr>
          <a:xfrm>
            <a:off x="3818176" y="2009616"/>
            <a:ext cx="4382930" cy="830997"/>
          </a:xfrm>
          <a:prstGeom prst="rect">
            <a:avLst/>
          </a:prstGeom>
          <a:noFill/>
        </p:spPr>
        <p:txBody>
          <a:bodyPr wrap="none" lIns="91440" tIns="45720" rIns="91440" bIns="45720">
            <a:spAutoFit/>
          </a:bodyPr>
          <a:lstStyle/>
          <a:p>
            <a:pPr algn="ctr"/>
            <a:r>
              <a:rPr lang="en-US" sz="2400" b="0" cap="none" spc="0" dirty="0">
                <a:ln w="0"/>
                <a:solidFill>
                  <a:schemeClr val="tx2">
                    <a:lumMod val="50000"/>
                  </a:schemeClr>
                </a:solidFill>
                <a:effectLst>
                  <a:outerShdw blurRad="38100" dist="19050" dir="2700000" algn="tl" rotWithShape="0">
                    <a:schemeClr val="dk1">
                      <a:alpha val="40000"/>
                    </a:schemeClr>
                  </a:outerShdw>
                </a:effectLst>
              </a:rPr>
              <a:t>School of Science and Humanities</a:t>
            </a:r>
          </a:p>
          <a:p>
            <a:pPr algn="ctr"/>
            <a:r>
              <a:rPr lang="en-US" sz="2400" dirty="0">
                <a:ln w="0"/>
                <a:solidFill>
                  <a:schemeClr val="tx2">
                    <a:lumMod val="50000"/>
                  </a:schemeClr>
                </a:solidFill>
                <a:effectLst>
                  <a:outerShdw blurRad="38100" dist="19050" dir="2700000" algn="tl" rotWithShape="0">
                    <a:schemeClr val="dk1">
                      <a:alpha val="40000"/>
                    </a:schemeClr>
                  </a:outerShdw>
                </a:effectLst>
              </a:rPr>
              <a:t>Department of Physics</a:t>
            </a:r>
            <a:endParaRPr lang="en-US" sz="2400" b="0" cap="none" spc="0" dirty="0">
              <a:ln w="0"/>
              <a:solidFill>
                <a:schemeClr val="tx2">
                  <a:lumMod val="50000"/>
                </a:schemeClr>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D54DDDBA-309E-4D9F-966D-09AE918FC2CB}"/>
              </a:ext>
            </a:extLst>
          </p:cNvPr>
          <p:cNvSpPr/>
          <p:nvPr/>
        </p:nvSpPr>
        <p:spPr>
          <a:xfrm>
            <a:off x="7260773" y="4742041"/>
            <a:ext cx="4265749" cy="18667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800" b="1" dirty="0">
                <a:latin typeface="Arial" panose="020B0604020202020204" pitchFamily="34" charset="0"/>
                <a:cs typeface="Arial" panose="020B0604020202020204" pitchFamily="34" charset="0"/>
              </a:rPr>
              <a:t>Dr. M. Manjula</a:t>
            </a:r>
          </a:p>
          <a:p>
            <a:r>
              <a:rPr lang="en-US" sz="1800" b="1" dirty="0">
                <a:latin typeface="Arial" panose="020B0604020202020204" pitchFamily="34" charset="0"/>
                <a:cs typeface="Arial" panose="020B0604020202020204" pitchFamily="34" charset="0"/>
              </a:rPr>
              <a:t>Assistant Professor</a:t>
            </a:r>
          </a:p>
          <a:p>
            <a:r>
              <a:rPr lang="en-US" sz="1800" b="1" dirty="0">
                <a:latin typeface="Arial" panose="020B0604020202020204" pitchFamily="34" charset="0"/>
                <a:cs typeface="Arial" panose="020B0604020202020204" pitchFamily="34" charset="0"/>
              </a:rPr>
              <a:t>Department of Physics</a:t>
            </a:r>
          </a:p>
          <a:p>
            <a:r>
              <a:rPr lang="en-US" sz="1800" b="1" dirty="0" err="1">
                <a:latin typeface="Arial" panose="020B0604020202020204" pitchFamily="34" charset="0"/>
                <a:cs typeface="Arial" panose="020B0604020202020204" pitchFamily="34" charset="0"/>
              </a:rPr>
              <a:t>Sathyabama</a:t>
            </a:r>
            <a:r>
              <a:rPr lang="en-US" sz="1800" b="1" dirty="0">
                <a:latin typeface="Arial" panose="020B0604020202020204" pitchFamily="34" charset="0"/>
                <a:cs typeface="Arial" panose="020B0604020202020204" pitchFamily="34" charset="0"/>
              </a:rPr>
              <a:t> Institute of Science and Technology, Chennai.</a:t>
            </a:r>
            <a:endParaRPr lang="en-IN" sz="1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21B8430-1786-447F-98B9-BEDAF51A6DEE}"/>
              </a:ext>
            </a:extLst>
          </p:cNvPr>
          <p:cNvSpPr txBox="1"/>
          <p:nvPr/>
        </p:nvSpPr>
        <p:spPr>
          <a:xfrm>
            <a:off x="3818176" y="4201883"/>
            <a:ext cx="3475253" cy="461665"/>
          </a:xfrm>
          <a:prstGeom prst="rect">
            <a:avLst/>
          </a:prstGeom>
          <a:noFill/>
        </p:spPr>
        <p:txBody>
          <a:bodyPr wrap="square" rtlCol="0">
            <a:spAutoFit/>
          </a:bodyPr>
          <a:lstStyle/>
          <a:p>
            <a:r>
              <a:rPr lang="en-US" sz="2400" b="1" dirty="0">
                <a:solidFill>
                  <a:schemeClr val="tx2">
                    <a:lumMod val="50000"/>
                  </a:schemeClr>
                </a:solidFill>
              </a:rPr>
              <a:t>Course Code : SPHA1101</a:t>
            </a:r>
            <a:endParaRPr lang="en-IN" sz="2400" b="1" dirty="0">
              <a:solidFill>
                <a:schemeClr val="tx2">
                  <a:lumMod val="50000"/>
                </a:schemeClr>
              </a:solidFill>
            </a:endParaRPr>
          </a:p>
        </p:txBody>
      </p:sp>
    </p:spTree>
    <p:extLst>
      <p:ext uri="{BB962C8B-B14F-4D97-AF65-F5344CB8AC3E}">
        <p14:creationId xmlns:p14="http://schemas.microsoft.com/office/powerpoint/2010/main" val="38596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Can electronic devices cause us harm ? – Polytech Grenoble : Le blog">
            <a:extLst>
              <a:ext uri="{FF2B5EF4-FFF2-40B4-BE49-F238E27FC236}">
                <a16:creationId xmlns:a16="http://schemas.microsoft.com/office/drawing/2014/main" id="{CE2DF124-7C87-41D1-9424-DDA27F1A3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097" y="3895648"/>
            <a:ext cx="4598506" cy="28276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PT - Maxwell's Equations and Electromagnetic Waves PowerPoint Presentation  - ID:3685470">
            <a:extLst>
              <a:ext uri="{FF2B5EF4-FFF2-40B4-BE49-F238E27FC236}">
                <a16:creationId xmlns:a16="http://schemas.microsoft.com/office/drawing/2014/main" id="{1372256A-96D0-40A0-96CB-EA4DC69790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483"/>
          <a:stretch/>
        </p:blipFill>
        <p:spPr bwMode="auto">
          <a:xfrm>
            <a:off x="5359949" y="595763"/>
            <a:ext cx="5818978" cy="34537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mwavec.gif">
            <a:extLst>
              <a:ext uri="{FF2B5EF4-FFF2-40B4-BE49-F238E27FC236}">
                <a16:creationId xmlns:a16="http://schemas.microsoft.com/office/drawing/2014/main" id="{97D41C20-5B54-4D77-8977-AE29242BF23F}"/>
              </a:ext>
            </a:extLst>
          </p:cNvPr>
          <p:cNvPicPr>
            <a:picLocks noChangeAspect="1" noChangeArrowheads="1"/>
          </p:cNvPicPr>
          <p:nvPr/>
        </p:nvPicPr>
        <p:blipFill>
          <a:blip r:embed="rId5"/>
          <a:srcRect/>
          <a:stretch>
            <a:fillRect/>
          </a:stretch>
        </p:blipFill>
        <p:spPr bwMode="auto">
          <a:xfrm>
            <a:off x="276783" y="1839129"/>
            <a:ext cx="5083166" cy="3547246"/>
          </a:xfrm>
          <a:prstGeom prst="rect">
            <a:avLst/>
          </a:prstGeom>
          <a:noFill/>
          <a:ln w="9525">
            <a:noFill/>
            <a:miter lim="800000"/>
            <a:headEnd/>
            <a:tailEnd/>
          </a:ln>
        </p:spPr>
      </p:pic>
    </p:spTree>
    <p:extLst>
      <p:ext uri="{BB962C8B-B14F-4D97-AF65-F5344CB8AC3E}">
        <p14:creationId xmlns:p14="http://schemas.microsoft.com/office/powerpoint/2010/main" val="128722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764717D-1D3A-46E8-B774-612F7E28501B}"/>
              </a:ext>
            </a:extLst>
          </p:cNvPr>
          <p:cNvSpPr txBox="1"/>
          <p:nvPr/>
        </p:nvSpPr>
        <p:spPr>
          <a:xfrm>
            <a:off x="326571" y="200519"/>
            <a:ext cx="10689066" cy="6045116"/>
          </a:xfrm>
          <a:prstGeom prst="rect">
            <a:avLst/>
          </a:prstGeom>
          <a:noFill/>
        </p:spPr>
        <p:txBody>
          <a:bodyPr wrap="square">
            <a:spAutoFit/>
          </a:bodyPr>
          <a:lstStyle/>
          <a:p>
            <a:pPr algn="just"/>
            <a:r>
              <a:rPr lang="en-US" sz="2100" b="1" i="0" dirty="0">
                <a:effectLst/>
                <a:latin typeface="Times New Roman" panose="02020603050405020304" pitchFamily="18" charset="0"/>
                <a:cs typeface="Times New Roman" panose="02020603050405020304" pitchFamily="18" charset="0"/>
              </a:rPr>
              <a:t>Description:</a:t>
            </a:r>
          </a:p>
          <a:p>
            <a:pPr algn="just"/>
            <a:r>
              <a:rPr lang="en-US" sz="2100" i="0" dirty="0">
                <a:effectLst/>
                <a:latin typeface="Times New Roman" panose="02020603050405020304" pitchFamily="18" charset="0"/>
                <a:cs typeface="Times New Roman" panose="02020603050405020304" pitchFamily="18" charset="0"/>
              </a:rPr>
              <a:t> </a:t>
            </a:r>
          </a:p>
          <a:p>
            <a:pPr algn="just">
              <a:lnSpc>
                <a:spcPct val="110000"/>
              </a:lnSpc>
            </a:pPr>
            <a:r>
              <a:rPr lang="en-US" sz="2100" i="0" dirty="0">
                <a:effectLst/>
                <a:latin typeface="Times New Roman" panose="02020603050405020304" pitchFamily="18" charset="0"/>
                <a:cs typeface="Times New Roman" panose="02020603050405020304" pitchFamily="18" charset="0"/>
              </a:rPr>
              <a:t>- Electromagnetic waves are formed when an electric field comes in contact with a magnetic field. They are hence known as ‘electromagnetic’ waves. </a:t>
            </a:r>
          </a:p>
          <a:p>
            <a:pPr algn="just">
              <a:lnSpc>
                <a:spcPct val="110000"/>
              </a:lnSpc>
            </a:pPr>
            <a:r>
              <a:rPr lang="en-US" sz="2100" i="0" dirty="0">
                <a:effectLst/>
                <a:latin typeface="Times New Roman" panose="02020603050405020304" pitchFamily="18" charset="0"/>
                <a:cs typeface="Times New Roman" panose="02020603050405020304" pitchFamily="18" charset="0"/>
              </a:rPr>
              <a:t>- The electric field and magnetic field of an electromagnetic wave are perpendicular (at right angles) to each other. They are also perpendicular to the direction of the EM wave.</a:t>
            </a:r>
          </a:p>
          <a:p>
            <a:pPr algn="just">
              <a:lnSpc>
                <a:spcPct val="110000"/>
              </a:lnSpc>
            </a:pPr>
            <a:r>
              <a:rPr lang="en-US" sz="2100" i="0" dirty="0">
                <a:effectLst/>
                <a:latin typeface="Times New Roman" panose="02020603050405020304" pitchFamily="18" charset="0"/>
                <a:cs typeface="Times New Roman" panose="02020603050405020304" pitchFamily="18" charset="0"/>
              </a:rPr>
              <a:t>- EM waves travel with a constant velocity of 3.00 x 10</a:t>
            </a:r>
            <a:r>
              <a:rPr lang="en-US" sz="2100" i="0" baseline="30000" dirty="0">
                <a:effectLst/>
                <a:latin typeface="Times New Roman" panose="02020603050405020304" pitchFamily="18" charset="0"/>
                <a:cs typeface="Times New Roman" panose="02020603050405020304" pitchFamily="18" charset="0"/>
              </a:rPr>
              <a:t>8</a:t>
            </a:r>
            <a:r>
              <a:rPr lang="en-US" sz="2100" i="0" dirty="0">
                <a:effectLst/>
                <a:latin typeface="Times New Roman" panose="02020603050405020304" pitchFamily="18" charset="0"/>
                <a:cs typeface="Times New Roman" panose="02020603050405020304" pitchFamily="18" charset="0"/>
              </a:rPr>
              <a:t> m/s in vacuum. </a:t>
            </a:r>
          </a:p>
          <a:p>
            <a:pPr algn="just">
              <a:lnSpc>
                <a:spcPct val="110000"/>
              </a:lnSpc>
            </a:pPr>
            <a:r>
              <a:rPr lang="en-US" sz="2100" i="0" dirty="0">
                <a:effectLst/>
                <a:latin typeface="Times New Roman" panose="02020603050405020304" pitchFamily="18" charset="0"/>
                <a:cs typeface="Times New Roman" panose="02020603050405020304" pitchFamily="18" charset="0"/>
              </a:rPr>
              <a:t>- They are deflected neither by the electric field, nor by the magnetic field. However, they are      capable of showing interference or diffraction. </a:t>
            </a:r>
          </a:p>
          <a:p>
            <a:pPr algn="just">
              <a:lnSpc>
                <a:spcPct val="110000"/>
              </a:lnSpc>
            </a:pPr>
            <a:r>
              <a:rPr lang="en-US" sz="2100" i="0" dirty="0">
                <a:effectLst/>
                <a:latin typeface="Times New Roman" panose="02020603050405020304" pitchFamily="18" charset="0"/>
                <a:cs typeface="Times New Roman" panose="02020603050405020304" pitchFamily="18" charset="0"/>
              </a:rPr>
              <a:t>- An electromagnetic wave can travel through anything - be it air, a solid material or vacuum. </a:t>
            </a:r>
          </a:p>
          <a:p>
            <a:pPr algn="just">
              <a:lnSpc>
                <a:spcPct val="110000"/>
              </a:lnSpc>
            </a:pPr>
            <a:r>
              <a:rPr lang="en-US" sz="2100" i="0" dirty="0">
                <a:effectLst/>
                <a:latin typeface="Times New Roman" panose="02020603050405020304" pitchFamily="18" charset="0"/>
                <a:cs typeface="Times New Roman" panose="02020603050405020304" pitchFamily="18" charset="0"/>
              </a:rPr>
              <a:t>- It does not need a medium to propagate or travel from one place to another.  </a:t>
            </a:r>
          </a:p>
          <a:p>
            <a:pPr algn="just">
              <a:lnSpc>
                <a:spcPct val="110000"/>
              </a:lnSpc>
            </a:pPr>
            <a:r>
              <a:rPr lang="en-US" sz="2100" i="0" dirty="0">
                <a:effectLst/>
                <a:latin typeface="Times New Roman" panose="02020603050405020304" pitchFamily="18" charset="0"/>
                <a:cs typeface="Times New Roman" panose="02020603050405020304" pitchFamily="18" charset="0"/>
              </a:rPr>
              <a:t>- EM waves are 'transverse' waves. This means that they are measured by their amplitude (height) and wavelength (distance between the highest/lowest points of two consecutive waves).</a:t>
            </a:r>
          </a:p>
          <a:p>
            <a:pPr algn="just">
              <a:lnSpc>
                <a:spcPct val="110000"/>
              </a:lnSpc>
            </a:pPr>
            <a:r>
              <a:rPr lang="en-US" sz="2100" i="0" dirty="0">
                <a:effectLst/>
                <a:latin typeface="Times New Roman" panose="02020603050405020304" pitchFamily="18" charset="0"/>
                <a:cs typeface="Times New Roman" panose="02020603050405020304" pitchFamily="18" charset="0"/>
              </a:rPr>
              <a:t>- The highest point of a wave is known as 'crest', whereas the lowest point is known as 'trough’. </a:t>
            </a:r>
            <a:endParaRPr lang="en-US" sz="2100" dirty="0">
              <a:latin typeface="Times New Roman" panose="02020603050405020304" pitchFamily="18" charset="0"/>
              <a:cs typeface="Times New Roman" panose="02020603050405020304" pitchFamily="18" charset="0"/>
            </a:endParaRPr>
          </a:p>
          <a:p>
            <a:pPr algn="just">
              <a:lnSpc>
                <a:spcPct val="110000"/>
              </a:lnSpc>
            </a:pPr>
            <a:r>
              <a:rPr lang="en-US" sz="2100" i="0" dirty="0">
                <a:effectLst/>
                <a:latin typeface="Times New Roman" panose="02020603050405020304" pitchFamily="18" charset="0"/>
                <a:cs typeface="Times New Roman" panose="02020603050405020304" pitchFamily="18" charset="0"/>
              </a:rPr>
              <a:t>- Electromagnetic waves can be split into a range of frequencies. This is known as the electromagnetic spectrum. Examples of EM waves are radio waves, microwaves, infrared waves, X-rays, gamma rays, etc.</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6027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3EAB030-A51B-4FDC-838E-160E6E80EA6B}"/>
              </a:ext>
            </a:extLst>
          </p:cNvPr>
          <p:cNvSpPr txBox="1"/>
          <p:nvPr/>
        </p:nvSpPr>
        <p:spPr>
          <a:xfrm>
            <a:off x="741437" y="1265491"/>
            <a:ext cx="9883019" cy="1785104"/>
          </a:xfrm>
          <a:prstGeom prst="rect">
            <a:avLst/>
          </a:prstGeom>
          <a:noFill/>
        </p:spPr>
        <p:txBody>
          <a:bodyPr wrap="square">
            <a:spAutoFit/>
          </a:bodyPr>
          <a:lstStyle/>
          <a:p>
            <a:pPr marL="285750" indent="-28575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The process of emission of electrons from a metal plate, when illuminated by light of suitable wavelength – Photoelectric effect.</a:t>
            </a:r>
          </a:p>
          <a:p>
            <a:pPr marL="285750" indent="-28575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Emitted electrons – photoelectrons</a:t>
            </a:r>
          </a:p>
          <a:p>
            <a:pPr marL="285750" indent="-28575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Alkali metals – photoelectric emission occurs – under the action of visible light</a:t>
            </a:r>
          </a:p>
          <a:p>
            <a:pPr marL="285750" indent="-28575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Zinc, Cadmium, etc..- sensitive to only UV light</a:t>
            </a:r>
          </a:p>
        </p:txBody>
      </p:sp>
      <p:pic>
        <p:nvPicPr>
          <p:cNvPr id="6" name="Picture 5" descr="Photoelectric effect – Physics and Radio-Electronics">
            <a:extLst>
              <a:ext uri="{FF2B5EF4-FFF2-40B4-BE49-F238E27FC236}">
                <a16:creationId xmlns:a16="http://schemas.microsoft.com/office/drawing/2014/main" id="{04986441-1569-498C-BD51-2BDAE0F35CED}"/>
              </a:ext>
            </a:extLst>
          </p:cNvPr>
          <p:cNvPicPr>
            <a:picLocks noChangeAspect="1" noChangeArrowheads="1"/>
          </p:cNvPicPr>
          <p:nvPr/>
        </p:nvPicPr>
        <p:blipFill>
          <a:blip r:embed="rId3"/>
          <a:srcRect b="11642"/>
          <a:stretch>
            <a:fillRect/>
          </a:stretch>
        </p:blipFill>
        <p:spPr bwMode="auto">
          <a:xfrm>
            <a:off x="737727" y="3929014"/>
            <a:ext cx="3826410" cy="2462212"/>
          </a:xfrm>
          <a:prstGeom prst="rect">
            <a:avLst/>
          </a:prstGeom>
          <a:noFill/>
        </p:spPr>
      </p:pic>
      <p:pic>
        <p:nvPicPr>
          <p:cNvPr id="7" name="Picture 6" descr="Quantum Physics The Photoelectric Effect">
            <a:extLst>
              <a:ext uri="{FF2B5EF4-FFF2-40B4-BE49-F238E27FC236}">
                <a16:creationId xmlns:a16="http://schemas.microsoft.com/office/drawing/2014/main" id="{88EF8303-3EB7-4453-93D7-F43446107929}"/>
              </a:ext>
            </a:extLst>
          </p:cNvPr>
          <p:cNvPicPr>
            <a:picLocks noChangeAspect="1" noChangeArrowheads="1"/>
          </p:cNvPicPr>
          <p:nvPr/>
        </p:nvPicPr>
        <p:blipFill>
          <a:blip r:embed="rId4"/>
          <a:srcRect/>
          <a:stretch>
            <a:fillRect/>
          </a:stretch>
        </p:blipFill>
        <p:spPr bwMode="auto">
          <a:xfrm>
            <a:off x="5309205" y="3727704"/>
            <a:ext cx="4194024" cy="2771053"/>
          </a:xfrm>
          <a:prstGeom prst="rect">
            <a:avLst/>
          </a:prstGeom>
          <a:noFill/>
        </p:spPr>
      </p:pic>
      <p:sp>
        <p:nvSpPr>
          <p:cNvPr id="8" name="Text Box 4">
            <a:extLst>
              <a:ext uri="{FF2B5EF4-FFF2-40B4-BE49-F238E27FC236}">
                <a16:creationId xmlns:a16="http://schemas.microsoft.com/office/drawing/2014/main" id="{FFC3D5F1-F537-4E1F-96A0-5C0DD8437EDE}"/>
              </a:ext>
            </a:extLst>
          </p:cNvPr>
          <p:cNvSpPr txBox="1">
            <a:spLocks noChangeArrowheads="1"/>
          </p:cNvSpPr>
          <p:nvPr/>
        </p:nvSpPr>
        <p:spPr bwMode="auto">
          <a:xfrm>
            <a:off x="3134369" y="459691"/>
            <a:ext cx="4800600" cy="579438"/>
          </a:xfrm>
          <a:prstGeom prst="rect">
            <a:avLst/>
          </a:prstGeom>
          <a:noFill/>
          <a:ln w="9525">
            <a:noFill/>
            <a:miter lim="800000"/>
            <a:headEnd/>
            <a:tailEnd/>
          </a:ln>
        </p:spPr>
        <p:txBody>
          <a:bodyPr>
            <a:spAutoFit/>
          </a:bodyPr>
          <a:lstStyle/>
          <a:p>
            <a:pPr algn="ctr" eaLnBrk="1" hangingPunct="1">
              <a:spcBef>
                <a:spcPct val="50000"/>
              </a:spcBef>
            </a:pPr>
            <a:r>
              <a:rPr lang="en-US" altLang="en-US" sz="3200" b="1" u="sng" dirty="0">
                <a:solidFill>
                  <a:srgbClr val="CC0000"/>
                </a:solidFill>
              </a:rPr>
              <a:t>Photoelectric Effect</a:t>
            </a:r>
          </a:p>
        </p:txBody>
      </p:sp>
    </p:spTree>
    <p:extLst>
      <p:ext uri="{BB962C8B-B14F-4D97-AF65-F5344CB8AC3E}">
        <p14:creationId xmlns:p14="http://schemas.microsoft.com/office/powerpoint/2010/main" val="2343864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A873F4B-A9F3-4934-B1BF-4D33DAF6C2E2}"/>
              </a:ext>
            </a:extLst>
          </p:cNvPr>
          <p:cNvSpPr txBox="1"/>
          <p:nvPr/>
        </p:nvSpPr>
        <p:spPr>
          <a:xfrm>
            <a:off x="770462" y="493334"/>
            <a:ext cx="7121681"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Experimental determination of photoelectric effect</a:t>
            </a:r>
            <a:endParaRPr lang="en-IN" sz="24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7B5DEDB-0AA5-4616-AADE-A35A05941330}"/>
              </a:ext>
            </a:extLst>
          </p:cNvPr>
          <p:cNvSpPr txBox="1"/>
          <p:nvPr/>
        </p:nvSpPr>
        <p:spPr>
          <a:xfrm>
            <a:off x="694267" y="1146999"/>
            <a:ext cx="9118600" cy="2554545"/>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Emission of electrons from a metal plate, when illuminated by light or other radiations (UV, X-rays) of suitable wavelength /frequency – photoelectric effect</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Hertz – he allowed UV light to fall on zinc plate.</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Experimental verification done by </a:t>
            </a:r>
            <a:r>
              <a:rPr lang="en-IN" sz="2000" dirty="0" err="1">
                <a:latin typeface="Times New Roman" panose="02020603050405020304" pitchFamily="18" charset="0"/>
                <a:cs typeface="Times New Roman" panose="02020603050405020304" pitchFamily="18" charset="0"/>
              </a:rPr>
              <a:t>Hallwaches</a:t>
            </a:r>
            <a:r>
              <a:rPr lang="en-IN" sz="2000" dirty="0">
                <a:latin typeface="Times New Roman" panose="02020603050405020304" pitchFamily="18" charset="0"/>
                <a:cs typeface="Times New Roman" panose="02020603050405020304" pitchFamily="18" charset="0"/>
              </a:rPr>
              <a:t>, Leonard, JJ Thomson, R.A. Millikan and others</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Millikan – 1868-1953 – effect with no. of alkali metals over a wide range of frequency – Nobel prize 1923.</a:t>
            </a: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pic>
        <p:nvPicPr>
          <p:cNvPr id="7" name="Picture 6" descr="Photoelectric effect - Wikipedia">
            <a:extLst>
              <a:ext uri="{FF2B5EF4-FFF2-40B4-BE49-F238E27FC236}">
                <a16:creationId xmlns:a16="http://schemas.microsoft.com/office/drawing/2014/main" id="{94FD0AD7-BAAE-481E-A1AE-C6ABB6A62EB7}"/>
              </a:ext>
            </a:extLst>
          </p:cNvPr>
          <p:cNvPicPr>
            <a:picLocks noChangeAspect="1" noChangeArrowheads="1"/>
          </p:cNvPicPr>
          <p:nvPr/>
        </p:nvPicPr>
        <p:blipFill>
          <a:blip r:embed="rId3"/>
          <a:srcRect/>
          <a:stretch>
            <a:fillRect/>
          </a:stretch>
        </p:blipFill>
        <p:spPr bwMode="auto">
          <a:xfrm>
            <a:off x="1413935" y="3429000"/>
            <a:ext cx="3839632" cy="2886913"/>
          </a:xfrm>
          <a:prstGeom prst="rect">
            <a:avLst/>
          </a:prstGeom>
          <a:noFill/>
        </p:spPr>
      </p:pic>
      <p:pic>
        <p:nvPicPr>
          <p:cNvPr id="4098" name="Picture 2" descr="Photoelectric Effect on Make a GIF">
            <a:extLst>
              <a:ext uri="{FF2B5EF4-FFF2-40B4-BE49-F238E27FC236}">
                <a16:creationId xmlns:a16="http://schemas.microsoft.com/office/drawing/2014/main" id="{DC0DBB68-4FE1-4D1A-A9B9-28F4D7CC235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77517" y="3318193"/>
            <a:ext cx="4371400" cy="327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801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B2765AC-55A0-4A69-8D13-364178C36E30}"/>
              </a:ext>
            </a:extLst>
          </p:cNvPr>
          <p:cNvSpPr txBox="1"/>
          <p:nvPr/>
        </p:nvSpPr>
        <p:spPr>
          <a:xfrm>
            <a:off x="524933" y="438203"/>
            <a:ext cx="10273696" cy="4093428"/>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apparatus consist of two photosensitive surfaces A and B enclosed – evacuated quartz bulb.</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Plate A connected – (-</a:t>
            </a:r>
            <a:r>
              <a:rPr lang="en-IN" sz="2000" dirty="0" err="1">
                <a:latin typeface="Times New Roman" panose="02020603050405020304" pitchFamily="18" charset="0"/>
                <a:cs typeface="Times New Roman" panose="02020603050405020304" pitchFamily="18" charset="0"/>
              </a:rPr>
              <a:t>ve</a:t>
            </a:r>
            <a:r>
              <a:rPr lang="en-IN" sz="2000" dirty="0">
                <a:latin typeface="Times New Roman" panose="02020603050405020304" pitchFamily="18" charset="0"/>
                <a:cs typeface="Times New Roman" panose="02020603050405020304" pitchFamily="18" charset="0"/>
              </a:rPr>
              <a:t>) terminal of battery ; B – connected to +</a:t>
            </a:r>
            <a:r>
              <a:rPr lang="en-IN" sz="2000" dirty="0" err="1">
                <a:latin typeface="Times New Roman" panose="02020603050405020304" pitchFamily="18" charset="0"/>
                <a:cs typeface="Times New Roman" panose="02020603050405020304" pitchFamily="18" charset="0"/>
              </a:rPr>
              <a:t>ve</a:t>
            </a:r>
            <a:r>
              <a:rPr lang="en-IN" sz="2000" dirty="0">
                <a:latin typeface="Times New Roman" panose="02020603050405020304" pitchFamily="18" charset="0"/>
                <a:cs typeface="Times New Roman" panose="02020603050405020304" pitchFamily="18" charset="0"/>
              </a:rPr>
              <a:t> terminal thro G or </a:t>
            </a:r>
            <a:r>
              <a:rPr lang="en-IN" sz="2000" dirty="0" err="1">
                <a:latin typeface="Times New Roman" panose="02020603050405020304" pitchFamily="18" charset="0"/>
                <a:cs typeface="Times New Roman" panose="02020603050405020304" pitchFamily="18" charset="0"/>
              </a:rPr>
              <a:t>micrometer</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Absence of light – no flow of current – no deflection in G</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When monochromatic light is allowed to fall on plate A – current starts flowing in the circuit – indicated by G – current is known as photo current</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When light falls on metallic surface – electrons are ejected </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no. of electrons emitted and their kinetic energy depends upon the following factors:</a:t>
            </a:r>
          </a:p>
          <a:p>
            <a:pPr algn="just"/>
            <a:r>
              <a:rPr lang="en-IN" sz="2000" dirty="0">
                <a:latin typeface="Times New Roman" panose="02020603050405020304" pitchFamily="18" charset="0"/>
                <a:cs typeface="Times New Roman" panose="02020603050405020304" pitchFamily="18" charset="0"/>
              </a:rPr>
              <a:t>	- Potential difference between two electrodes …..between A and B</a:t>
            </a:r>
          </a:p>
          <a:p>
            <a:pPr algn="just"/>
            <a:r>
              <a:rPr lang="en-IN" sz="2000" dirty="0">
                <a:latin typeface="Times New Roman" panose="02020603050405020304" pitchFamily="18" charset="0"/>
                <a:cs typeface="Times New Roman" panose="02020603050405020304" pitchFamily="18" charset="0"/>
              </a:rPr>
              <a:t>	- the intensity of incident radiation</a:t>
            </a:r>
          </a:p>
          <a:p>
            <a:pPr algn="just"/>
            <a:r>
              <a:rPr lang="en-IN" sz="2000" dirty="0">
                <a:latin typeface="Times New Roman" panose="02020603050405020304" pitchFamily="18" charset="0"/>
                <a:cs typeface="Times New Roman" panose="02020603050405020304" pitchFamily="18" charset="0"/>
              </a:rPr>
              <a:t>	- frequency of incident radiation</a:t>
            </a:r>
          </a:p>
          <a:p>
            <a:pPr algn="just"/>
            <a:r>
              <a:rPr lang="en-IN" sz="2000" dirty="0">
                <a:latin typeface="Times New Roman" panose="02020603050405020304" pitchFamily="18" charset="0"/>
                <a:cs typeface="Times New Roman" panose="02020603050405020304" pitchFamily="18" charset="0"/>
              </a:rPr>
              <a:t>	- the </a:t>
            </a:r>
            <a:r>
              <a:rPr lang="en-IN" sz="2000" dirty="0" err="1">
                <a:latin typeface="Times New Roman" panose="02020603050405020304" pitchFamily="18" charset="0"/>
                <a:cs typeface="Times New Roman" panose="02020603050405020304" pitchFamily="18" charset="0"/>
              </a:rPr>
              <a:t>photometal</a:t>
            </a:r>
            <a:r>
              <a:rPr lang="en-IN" sz="2000" dirty="0">
                <a:latin typeface="Times New Roman" panose="02020603050405020304" pitchFamily="18" charset="0"/>
                <a:cs typeface="Times New Roman" panose="02020603050405020304" pitchFamily="18" charset="0"/>
              </a:rPr>
              <a:t> used</a:t>
            </a: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pic>
        <p:nvPicPr>
          <p:cNvPr id="6" name="Picture 83" descr="https://files.askiitians.com/cdn1/images/201482-131121693-8566-photo-electric-effect-1_opt.png">
            <a:extLst>
              <a:ext uri="{FF2B5EF4-FFF2-40B4-BE49-F238E27FC236}">
                <a16:creationId xmlns:a16="http://schemas.microsoft.com/office/drawing/2014/main" id="{AE3FF913-982D-4753-85B8-330D6216F7E8}"/>
              </a:ext>
            </a:extLst>
          </p:cNvPr>
          <p:cNvPicPr>
            <a:picLocks noChangeAspect="1" noChangeArrowheads="1"/>
          </p:cNvPicPr>
          <p:nvPr/>
        </p:nvPicPr>
        <p:blipFill>
          <a:blip r:embed="rId3"/>
          <a:srcRect/>
          <a:stretch>
            <a:fillRect/>
          </a:stretch>
        </p:blipFill>
        <p:spPr bwMode="auto">
          <a:xfrm>
            <a:off x="5249332" y="2883030"/>
            <a:ext cx="5917966" cy="3714694"/>
          </a:xfrm>
          <a:prstGeom prst="rect">
            <a:avLst/>
          </a:prstGeom>
          <a:noFill/>
          <a:ln w="9525">
            <a:noFill/>
            <a:miter lim="800000"/>
            <a:headEnd/>
            <a:tailEnd/>
          </a:ln>
        </p:spPr>
      </p:pic>
    </p:spTree>
    <p:extLst>
      <p:ext uri="{BB962C8B-B14F-4D97-AF65-F5344CB8AC3E}">
        <p14:creationId xmlns:p14="http://schemas.microsoft.com/office/powerpoint/2010/main" val="381280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529A6A80-30F0-4208-9753-EA33FF9F1C15}"/>
              </a:ext>
            </a:extLst>
          </p:cNvPr>
          <p:cNvSpPr txBox="1"/>
          <p:nvPr/>
        </p:nvSpPr>
        <p:spPr>
          <a:xfrm>
            <a:off x="330197" y="567267"/>
            <a:ext cx="4478870"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Laws of photoelectric emission</a:t>
            </a:r>
            <a:endParaRPr lang="en-IN" sz="24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C36187-D752-4557-A58F-8F08E8F1349C}"/>
              </a:ext>
            </a:extLst>
          </p:cNvPr>
          <p:cNvSpPr txBox="1"/>
          <p:nvPr/>
        </p:nvSpPr>
        <p:spPr>
          <a:xfrm>
            <a:off x="389466" y="1251005"/>
            <a:ext cx="9908419" cy="4154984"/>
          </a:xfrm>
          <a:prstGeom prst="rect">
            <a:avLst/>
          </a:prstGeom>
          <a:noFill/>
        </p:spPr>
        <p:txBody>
          <a:bodyPr wrap="square">
            <a:spAutoFit/>
          </a:bodyPr>
          <a:lstStyle/>
          <a:p>
            <a:pPr marL="285750" indent="-28575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For every metal, there is a particular minimum frequency of the incident light, below there is no photoelectric emission, whatever be the intensity of the radiation.  The </a:t>
            </a:r>
            <a:r>
              <a:rPr lang="en-IN" sz="2200" b="1" dirty="0">
                <a:latin typeface="Times New Roman" panose="02020603050405020304" pitchFamily="18" charset="0"/>
                <a:cs typeface="Times New Roman" panose="02020603050405020304" pitchFamily="18" charset="0"/>
              </a:rPr>
              <a:t>minimum</a:t>
            </a:r>
            <a:r>
              <a:rPr lang="en-IN" sz="2200" dirty="0">
                <a:latin typeface="Times New Roman" panose="02020603050405020304" pitchFamily="18" charset="0"/>
                <a:cs typeface="Times New Roman" panose="02020603050405020304" pitchFamily="18" charset="0"/>
              </a:rPr>
              <a:t> </a:t>
            </a:r>
            <a:r>
              <a:rPr lang="en-IN" sz="2200" b="1" dirty="0">
                <a:latin typeface="Times New Roman" panose="02020603050405020304" pitchFamily="18" charset="0"/>
                <a:cs typeface="Times New Roman" panose="02020603050405020304" pitchFamily="18" charset="0"/>
              </a:rPr>
              <a:t>frequency</a:t>
            </a:r>
            <a:r>
              <a:rPr lang="en-IN" sz="2200" dirty="0">
                <a:latin typeface="Times New Roman" panose="02020603050405020304" pitchFamily="18" charset="0"/>
                <a:cs typeface="Times New Roman" panose="02020603050405020304" pitchFamily="18" charset="0"/>
              </a:rPr>
              <a:t>, which can cause photoelectric emission is called the </a:t>
            </a:r>
            <a:r>
              <a:rPr lang="en-IN" sz="2200" b="1" dirty="0">
                <a:latin typeface="Times New Roman" panose="02020603050405020304" pitchFamily="18" charset="0"/>
                <a:cs typeface="Times New Roman" panose="02020603050405020304" pitchFamily="18" charset="0"/>
              </a:rPr>
              <a:t>threshold frequency</a:t>
            </a:r>
            <a:r>
              <a:rPr lang="en-IN" sz="22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The number of electrons emitted per second (</a:t>
            </a:r>
            <a:r>
              <a:rPr lang="en-IN" sz="2200" dirty="0" err="1">
                <a:latin typeface="Times New Roman" panose="02020603050405020304" pitchFamily="18" charset="0"/>
                <a:cs typeface="Times New Roman" panose="02020603050405020304" pitchFamily="18" charset="0"/>
              </a:rPr>
              <a:t>i.e</a:t>
            </a:r>
            <a:r>
              <a:rPr lang="en-IN" sz="2200" dirty="0">
                <a:latin typeface="Times New Roman" panose="02020603050405020304" pitchFamily="18" charset="0"/>
                <a:cs typeface="Times New Roman" panose="02020603050405020304" pitchFamily="18" charset="0"/>
              </a:rPr>
              <a:t>) </a:t>
            </a:r>
            <a:r>
              <a:rPr lang="en-IN" sz="2200" b="1" dirty="0">
                <a:latin typeface="Times New Roman" panose="02020603050405020304" pitchFamily="18" charset="0"/>
                <a:cs typeface="Times New Roman" panose="02020603050405020304" pitchFamily="18" charset="0"/>
              </a:rPr>
              <a:t>photoelectric current is proportional to the intensity of incident light</a:t>
            </a:r>
            <a:r>
              <a:rPr lang="en-IN" sz="2200" dirty="0">
                <a:latin typeface="Times New Roman" panose="02020603050405020304" pitchFamily="18" charset="0"/>
                <a:cs typeface="Times New Roman" panose="02020603050405020304" pitchFamily="18" charset="0"/>
              </a:rPr>
              <a:t> – provided the frequency is greater than the threshold frequency.</a:t>
            </a:r>
          </a:p>
          <a:p>
            <a:pPr marL="285750" indent="-28575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The velocity and hence the energy of the emitted photoelectrons is </a:t>
            </a:r>
            <a:r>
              <a:rPr lang="en-IN" sz="2200" b="1" dirty="0">
                <a:solidFill>
                  <a:srgbClr val="FF0000"/>
                </a:solidFill>
                <a:latin typeface="Times New Roman" panose="02020603050405020304" pitchFamily="18" charset="0"/>
                <a:cs typeface="Times New Roman" panose="02020603050405020304" pitchFamily="18" charset="0"/>
              </a:rPr>
              <a:t>independent of the intensity of light</a:t>
            </a:r>
            <a:r>
              <a:rPr lang="en-IN" sz="2200" dirty="0">
                <a:latin typeface="Times New Roman" panose="02020603050405020304" pitchFamily="18" charset="0"/>
                <a:cs typeface="Times New Roman" panose="02020603050405020304" pitchFamily="18" charset="0"/>
              </a:rPr>
              <a:t> and </a:t>
            </a:r>
            <a:r>
              <a:rPr lang="en-IN" sz="2200" b="1" dirty="0">
                <a:solidFill>
                  <a:srgbClr val="FF0000"/>
                </a:solidFill>
                <a:latin typeface="Times New Roman" panose="02020603050405020304" pitchFamily="18" charset="0"/>
                <a:cs typeface="Times New Roman" panose="02020603050405020304" pitchFamily="18" charset="0"/>
              </a:rPr>
              <a:t>depends only on the frequency of the incident light and the nature of the metal</a:t>
            </a:r>
          </a:p>
          <a:p>
            <a:pPr marL="285750" indent="-28575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Photoelectric emission is an instantaneous process.  The time lag, if any between incidence of radiation and emission of the electrons, is never more than 3 x 10</a:t>
            </a:r>
            <a:r>
              <a:rPr lang="en-IN" sz="2200" baseline="30000" dirty="0">
                <a:latin typeface="Times New Roman" panose="02020603050405020304" pitchFamily="18" charset="0"/>
                <a:cs typeface="Times New Roman" panose="02020603050405020304" pitchFamily="18" charset="0"/>
              </a:rPr>
              <a:t>-9</a:t>
            </a:r>
            <a:r>
              <a:rPr lang="en-IN" sz="2200" dirty="0">
                <a:latin typeface="Times New Roman" panose="02020603050405020304" pitchFamily="18" charset="0"/>
                <a:cs typeface="Times New Roman" panose="02020603050405020304" pitchFamily="18" charset="0"/>
              </a:rPr>
              <a:t> sec.</a:t>
            </a:r>
          </a:p>
        </p:txBody>
      </p:sp>
    </p:spTree>
    <p:extLst>
      <p:ext uri="{BB962C8B-B14F-4D97-AF65-F5344CB8AC3E}">
        <p14:creationId xmlns:p14="http://schemas.microsoft.com/office/powerpoint/2010/main" val="1259374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18BE8A34-93F0-4A59-A34A-DACBE8FA2DB2}"/>
              </a:ext>
            </a:extLst>
          </p:cNvPr>
          <p:cNvSpPr txBox="1">
            <a:spLocks/>
          </p:cNvSpPr>
          <p:nvPr/>
        </p:nvSpPr>
        <p:spPr>
          <a:xfrm>
            <a:off x="263311" y="510018"/>
            <a:ext cx="5832690" cy="14403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Light must have stream of energy particles or quanta of energy (h</a:t>
            </a:r>
            <a:r>
              <a:rPr lang="el-GR" sz="2200" dirty="0">
                <a:latin typeface="Times New Roman" panose="02020603050405020304" pitchFamily="18" charset="0"/>
                <a:cs typeface="Times New Roman" panose="02020603050405020304" pitchFamily="18" charset="0"/>
              </a:rPr>
              <a:t>ν</a:t>
            </a:r>
            <a:r>
              <a:rPr lang="en-US" sz="2200" dirty="0">
                <a:latin typeface="Times New Roman" panose="02020603050405020304" pitchFamily="18" charset="0"/>
                <a:cs typeface="Times New Roman" panose="02020603050405020304" pitchFamily="18" charset="0"/>
              </a:rPr>
              <a:t>). Suppose, the threshold frequency of light required to eject electrons from a metal is </a:t>
            </a:r>
            <a:r>
              <a:rPr lang="el-GR" sz="2200" dirty="0">
                <a:latin typeface="Times New Roman" panose="02020603050405020304" pitchFamily="18" charset="0"/>
                <a:cs typeface="Times New Roman" panose="02020603050405020304" pitchFamily="18" charset="0"/>
              </a:rPr>
              <a:t> ν</a:t>
            </a:r>
            <a:r>
              <a:rPr lang="en-US" sz="2200" baseline="-25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when a photon of light of this frequency strikes a metal it imparts its entire energy (h</a:t>
            </a:r>
            <a:r>
              <a:rPr lang="el-GR" sz="2200" dirty="0">
                <a:latin typeface="Times New Roman" panose="02020603050405020304" pitchFamily="18" charset="0"/>
                <a:cs typeface="Times New Roman" panose="02020603050405020304" pitchFamily="18" charset="0"/>
              </a:rPr>
              <a:t>ν</a:t>
            </a:r>
            <a:r>
              <a:rPr lang="en-US" sz="2200" baseline="-25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to the electron. </a:t>
            </a:r>
            <a:endParaRPr lang="en-IN" sz="2200" dirty="0">
              <a:latin typeface="Times New Roman" panose="02020603050405020304" pitchFamily="18" charset="0"/>
              <a:cs typeface="Times New Roman" panose="02020603050405020304" pitchFamily="18" charset="0"/>
            </a:endParaRPr>
          </a:p>
        </p:txBody>
      </p:sp>
      <p:pic>
        <p:nvPicPr>
          <p:cNvPr id="6" name="Picture 84" descr="Energy of Photoelectron">
            <a:extLst>
              <a:ext uri="{FF2B5EF4-FFF2-40B4-BE49-F238E27FC236}">
                <a16:creationId xmlns:a16="http://schemas.microsoft.com/office/drawing/2014/main" id="{AB8FB617-2260-44EE-A823-F24AAEA62F6B}"/>
              </a:ext>
            </a:extLst>
          </p:cNvPr>
          <p:cNvPicPr>
            <a:picLocks noChangeAspect="1" noChangeArrowheads="1"/>
          </p:cNvPicPr>
          <p:nvPr/>
        </p:nvPicPr>
        <p:blipFill>
          <a:blip r:embed="rId3"/>
          <a:srcRect/>
          <a:stretch>
            <a:fillRect/>
          </a:stretch>
        </p:blipFill>
        <p:spPr bwMode="auto">
          <a:xfrm>
            <a:off x="500742" y="2783318"/>
            <a:ext cx="4430487" cy="2931682"/>
          </a:xfrm>
          <a:prstGeom prst="rect">
            <a:avLst/>
          </a:prstGeom>
          <a:noFill/>
          <a:ln w="9525">
            <a:noFill/>
            <a:miter lim="800000"/>
            <a:headEnd/>
            <a:tailEnd/>
          </a:ln>
        </p:spPr>
      </p:pic>
      <p:pic>
        <p:nvPicPr>
          <p:cNvPr id="5122" name="Picture 2" descr="Photoelectric effect • Germain Salvato Vallverdu">
            <a:extLst>
              <a:ext uri="{FF2B5EF4-FFF2-40B4-BE49-F238E27FC236}">
                <a16:creationId xmlns:a16="http://schemas.microsoft.com/office/drawing/2014/main" id="{37E1F3B3-3005-4F40-B840-8C42EB2D641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77727" y="279509"/>
            <a:ext cx="4647473" cy="307329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hotoelectric effect animated gifs | Animation,  Physicists, Gif">
            <a:extLst>
              <a:ext uri="{FF2B5EF4-FFF2-40B4-BE49-F238E27FC236}">
                <a16:creationId xmlns:a16="http://schemas.microsoft.com/office/drawing/2014/main" id="{A040193C-966C-4E7E-AACE-0AFF9977147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66947" y="3456038"/>
            <a:ext cx="5030396" cy="3197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55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4">
            <a:extLst>
              <a:ext uri="{FF2B5EF4-FFF2-40B4-BE49-F238E27FC236}">
                <a16:creationId xmlns:a16="http://schemas.microsoft.com/office/drawing/2014/main" id="{3DDC4B80-66F7-4E0C-A17E-D2A6765781EB}"/>
              </a:ext>
            </a:extLst>
          </p:cNvPr>
          <p:cNvSpPr>
            <a:spLocks noChangeArrowheads="1"/>
          </p:cNvSpPr>
          <p:nvPr/>
        </p:nvSpPr>
        <p:spPr bwMode="auto">
          <a:xfrm>
            <a:off x="653143" y="769484"/>
            <a:ext cx="9503228" cy="2382191"/>
          </a:xfrm>
          <a:prstGeom prst="rect">
            <a:avLst/>
          </a:prstGeom>
          <a:solidFill>
            <a:srgbClr val="FFFFCC"/>
          </a:solidFill>
          <a:ln w="9525">
            <a:noFill/>
            <a:miter lim="800000"/>
            <a:headEnd/>
            <a:tailEnd/>
          </a:ln>
        </p:spPr>
        <p:txBody>
          <a:bodyPr wrap="square">
            <a:spAutoFit/>
          </a:bodyPr>
          <a:lstStyle/>
          <a:p>
            <a:pPr eaLnBrk="1" hangingPunct="1">
              <a:spcBef>
                <a:spcPct val="50000"/>
              </a:spcBef>
              <a:buFontTx/>
              <a:buChar char="•"/>
            </a:pPr>
            <a:r>
              <a:rPr lang="en-US" altLang="en-US" sz="2400" dirty="0"/>
              <a:t> Inconsistency with classical light theory </a:t>
            </a:r>
          </a:p>
          <a:p>
            <a:pPr algn="just" eaLnBrk="1" hangingPunct="1">
              <a:spcBef>
                <a:spcPct val="20000"/>
              </a:spcBef>
              <a:buFont typeface="Wingdings" pitchFamily="2" charset="2"/>
              <a:buChar char="Ø"/>
            </a:pPr>
            <a:r>
              <a:rPr lang="en-US" altLang="en-US" sz="2400" dirty="0">
                <a:solidFill>
                  <a:srgbClr val="FF0000"/>
                </a:solidFill>
              </a:rPr>
              <a:t>According to the classical wave theory, maximum kinetic energy of the photoelectron</a:t>
            </a:r>
            <a:r>
              <a:rPr lang="en-US" altLang="en-US" sz="2400" baseline="-25000" dirty="0">
                <a:solidFill>
                  <a:srgbClr val="FF0000"/>
                </a:solidFill>
              </a:rPr>
              <a:t> </a:t>
            </a:r>
            <a:r>
              <a:rPr lang="en-US" altLang="en-US" sz="2400" dirty="0">
                <a:solidFill>
                  <a:srgbClr val="FF0000"/>
                </a:solidFill>
              </a:rPr>
              <a:t> is only dependent on the incident intensity of the light, and independent on the light frequency; </a:t>
            </a:r>
            <a:r>
              <a:rPr lang="en-US" altLang="en-US" sz="2400" dirty="0">
                <a:solidFill>
                  <a:srgbClr val="0000FF"/>
                </a:solidFill>
              </a:rPr>
              <a:t>however, experimental results show that the kinetic energy of the photoelectron is dependent on the light frequency. </a:t>
            </a:r>
            <a:endParaRPr lang="en-US" altLang="en-US" sz="2400" baseline="-25000" dirty="0">
              <a:solidFill>
                <a:srgbClr val="0000FF"/>
              </a:solidFill>
            </a:endParaRPr>
          </a:p>
        </p:txBody>
      </p:sp>
      <p:sp>
        <p:nvSpPr>
          <p:cNvPr id="6" name="AutoShape 48">
            <a:extLst>
              <a:ext uri="{FF2B5EF4-FFF2-40B4-BE49-F238E27FC236}">
                <a16:creationId xmlns:a16="http://schemas.microsoft.com/office/drawing/2014/main" id="{ADA526BB-2246-4FC9-AD78-40E9CE700E96}"/>
              </a:ext>
            </a:extLst>
          </p:cNvPr>
          <p:cNvSpPr>
            <a:spLocks noChangeArrowheads="1"/>
          </p:cNvSpPr>
          <p:nvPr/>
        </p:nvSpPr>
        <p:spPr bwMode="auto">
          <a:xfrm>
            <a:off x="5023757" y="3399287"/>
            <a:ext cx="381000" cy="482600"/>
          </a:xfrm>
          <a:prstGeom prst="downArrow">
            <a:avLst>
              <a:gd name="adj1" fmla="val 50000"/>
              <a:gd name="adj2" fmla="val 31667"/>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7" name="Text Box 49">
            <a:extLst>
              <a:ext uri="{FF2B5EF4-FFF2-40B4-BE49-F238E27FC236}">
                <a16:creationId xmlns:a16="http://schemas.microsoft.com/office/drawing/2014/main" id="{A79CB146-76E1-4DB8-94C4-2023B7BFAF06}"/>
              </a:ext>
            </a:extLst>
          </p:cNvPr>
          <p:cNvSpPr txBox="1">
            <a:spLocks noChangeArrowheads="1"/>
          </p:cNvSpPr>
          <p:nvPr/>
        </p:nvSpPr>
        <p:spPr bwMode="auto">
          <a:xfrm>
            <a:off x="2905579" y="4369262"/>
            <a:ext cx="5226050" cy="584775"/>
          </a:xfrm>
          <a:prstGeom prst="rect">
            <a:avLst/>
          </a:prstGeom>
          <a:noFill/>
          <a:ln w="9525">
            <a:noFill/>
            <a:miter lim="800000"/>
            <a:headEnd/>
            <a:tailEnd/>
          </a:ln>
        </p:spPr>
        <p:txBody>
          <a:bodyPr wrap="square">
            <a:spAutoFit/>
          </a:bodyPr>
          <a:lstStyle/>
          <a:p>
            <a:pPr algn="ctr" eaLnBrk="1" hangingPunct="1">
              <a:spcBef>
                <a:spcPct val="50000"/>
              </a:spcBef>
            </a:pPr>
            <a:r>
              <a:rPr lang="en-US" altLang="en-US" sz="3200" dirty="0">
                <a:solidFill>
                  <a:srgbClr val="A50021"/>
                </a:solidFill>
              </a:rPr>
              <a:t>Concept of “energy quanta”</a:t>
            </a:r>
          </a:p>
        </p:txBody>
      </p:sp>
    </p:spTree>
    <p:extLst>
      <p:ext uri="{BB962C8B-B14F-4D97-AF65-F5344CB8AC3E}">
        <p14:creationId xmlns:p14="http://schemas.microsoft.com/office/powerpoint/2010/main" val="553678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5D7379-A5AF-4F02-BD68-CF62ED33F2F9}"/>
                  </a:ext>
                </a:extLst>
              </p:cNvPr>
              <p:cNvSpPr txBox="1"/>
              <p:nvPr/>
            </p:nvSpPr>
            <p:spPr>
              <a:xfrm>
                <a:off x="152387" y="84993"/>
                <a:ext cx="11070783" cy="7228646"/>
              </a:xfrm>
              <a:prstGeom prst="rect">
                <a:avLst/>
              </a:prstGeom>
              <a:noFill/>
            </p:spPr>
            <p:txBody>
              <a:bodyPr wrap="square">
                <a:spAutoFit/>
              </a:bodyPr>
              <a:lstStyle/>
              <a:p>
                <a:r>
                  <a:rPr lang="en-US" sz="2200" b="1" i="0" u="sng" dirty="0">
                    <a:solidFill>
                      <a:srgbClr val="000000"/>
                    </a:solidFill>
                    <a:effectLst/>
                    <a:latin typeface="Calibri" panose="020F0502020204030204" pitchFamily="34" charset="0"/>
                    <a:cs typeface="Calibri" panose="020F0502020204030204" pitchFamily="34" charset="0"/>
                  </a:rPr>
                  <a:t>Einstein’s photoelectric equation:</a:t>
                </a:r>
              </a:p>
              <a:p>
                <a:endParaRPr lang="en-US" sz="2200" dirty="0">
                  <a:solidFill>
                    <a:srgbClr val="000000"/>
                  </a:solidFill>
                  <a:latin typeface="Calibri" panose="020F0502020204030204" pitchFamily="34" charset="0"/>
                  <a:cs typeface="Calibri" panose="020F0502020204030204" pitchFamily="34" charset="0"/>
                </a:endParaRPr>
              </a:p>
              <a:p>
                <a:r>
                  <a:rPr lang="en-US" sz="2200" dirty="0">
                    <a:solidFill>
                      <a:srgbClr val="000000"/>
                    </a:solidFill>
                    <a:latin typeface="Calibri" panose="020F0502020204030204" pitchFamily="34" charset="0"/>
                    <a:cs typeface="Calibri" panose="020F0502020204030204" pitchFamily="34" charset="0"/>
                  </a:rPr>
                  <a:t>According to Einstein ( photoelectric effect – 1905)</a:t>
                </a:r>
              </a:p>
              <a:p>
                <a:pPr marL="285750" indent="-285750">
                  <a:buFontTx/>
                  <a:buChar char="-"/>
                </a:pPr>
                <a:r>
                  <a:rPr lang="en-US" sz="2200" dirty="0">
                    <a:solidFill>
                      <a:srgbClr val="000000"/>
                    </a:solidFill>
                    <a:latin typeface="Calibri" panose="020F0502020204030204" pitchFamily="34" charset="0"/>
                    <a:cs typeface="Calibri" panose="020F0502020204030204" pitchFamily="34" charset="0"/>
                  </a:rPr>
                  <a:t>Light of frequency ʋ consists of a shower of corpuscles or photons – energy </a:t>
                </a:r>
                <a:r>
                  <a:rPr lang="en-US" sz="2200" dirty="0" err="1">
                    <a:solidFill>
                      <a:srgbClr val="000000"/>
                    </a:solidFill>
                    <a:latin typeface="Calibri" panose="020F0502020204030204" pitchFamily="34" charset="0"/>
                    <a:cs typeface="Calibri" panose="020F0502020204030204" pitchFamily="34" charset="0"/>
                  </a:rPr>
                  <a:t>hʋ</a:t>
                </a:r>
                <a:endParaRPr lang="en-US" sz="2200" dirty="0">
                  <a:solidFill>
                    <a:srgbClr val="000000"/>
                  </a:solidFill>
                  <a:latin typeface="Calibri" panose="020F0502020204030204" pitchFamily="34" charset="0"/>
                  <a:cs typeface="Calibri" panose="020F0502020204030204" pitchFamily="34" charset="0"/>
                </a:endParaRPr>
              </a:p>
              <a:p>
                <a:pPr marL="285750" indent="-285750">
                  <a:buFontTx/>
                  <a:buChar char="-"/>
                </a:pPr>
                <a:r>
                  <a:rPr lang="en-US" sz="2200" dirty="0">
                    <a:solidFill>
                      <a:srgbClr val="000000"/>
                    </a:solidFill>
                    <a:latin typeface="Calibri" panose="020F0502020204030204" pitchFamily="34" charset="0"/>
                    <a:cs typeface="Calibri" panose="020F0502020204030204" pitchFamily="34" charset="0"/>
                  </a:rPr>
                  <a:t>Energy is completely transferred to a free electron in the metal – when a photon of light of frequency ʋ  is incident on a metal</a:t>
                </a:r>
              </a:p>
              <a:p>
                <a:pPr marL="285750" indent="-285750">
                  <a:buFontTx/>
                  <a:buChar char="-"/>
                </a:pPr>
                <a:r>
                  <a:rPr lang="en-US" sz="2200" dirty="0">
                    <a:solidFill>
                      <a:srgbClr val="000000"/>
                    </a:solidFill>
                    <a:latin typeface="Calibri" panose="020F0502020204030204" pitchFamily="34" charset="0"/>
                    <a:cs typeface="Calibri" panose="020F0502020204030204" pitchFamily="34" charset="0"/>
                  </a:rPr>
                  <a:t>A part of the energy acquired by the electron is used to pull out the electron from the surface of the metal and the rest of it is utilized in imparting K.E. to the emitted electron.</a:t>
                </a:r>
              </a:p>
              <a:p>
                <a:pPr marL="285750" indent="-285750">
                  <a:buFontTx/>
                  <a:buChar char="-"/>
                </a:pPr>
                <a:r>
                  <a:rPr lang="en-US" sz="2200" b="1" dirty="0">
                    <a:solidFill>
                      <a:srgbClr val="FF0000"/>
                    </a:solidFill>
                    <a:latin typeface="Calibri" panose="020F0502020204030204" pitchFamily="34" charset="0"/>
                    <a:cs typeface="Calibri" panose="020F0502020204030204" pitchFamily="34" charset="0"/>
                  </a:rPr>
                  <a:t>ɸ</a:t>
                </a:r>
                <a:r>
                  <a:rPr lang="en-US" sz="2200" dirty="0">
                    <a:solidFill>
                      <a:srgbClr val="000000"/>
                    </a:solidFill>
                    <a:latin typeface="Calibri" panose="020F0502020204030204" pitchFamily="34" charset="0"/>
                    <a:cs typeface="Calibri" panose="020F0502020204030204" pitchFamily="34" charset="0"/>
                  </a:rPr>
                  <a:t> - is the energy spent in extracting the electron from the emitter to which it is bound – </a:t>
                </a:r>
                <a:r>
                  <a:rPr lang="en-US" sz="2200" dirty="0">
                    <a:solidFill>
                      <a:srgbClr val="FF0000"/>
                    </a:solidFill>
                    <a:latin typeface="Calibri" panose="020F0502020204030204" pitchFamily="34" charset="0"/>
                    <a:cs typeface="Calibri" panose="020F0502020204030204" pitchFamily="34" charset="0"/>
                  </a:rPr>
                  <a:t>photoelectric work function</a:t>
                </a:r>
              </a:p>
              <a:p>
                <a:pPr marL="285750" indent="-285750">
                  <a:buFontTx/>
                  <a:buChar char="-"/>
                </a:pPr>
                <a:r>
                  <a:rPr lang="en-US" sz="2200" dirty="0">
                    <a:solidFill>
                      <a:srgbClr val="000000"/>
                    </a:solidFill>
                    <a:latin typeface="Calibri" panose="020F0502020204030204" pitchFamily="34" charset="0"/>
                    <a:cs typeface="Calibri" panose="020F0502020204030204" pitchFamily="34" charset="0"/>
                  </a:rPr>
                  <a:t>1/2mv</a:t>
                </a:r>
                <a:r>
                  <a:rPr lang="en-US" sz="2200" baseline="30000" dirty="0">
                    <a:solidFill>
                      <a:srgbClr val="000000"/>
                    </a:solidFill>
                    <a:latin typeface="Calibri" panose="020F0502020204030204" pitchFamily="34" charset="0"/>
                    <a:cs typeface="Calibri" panose="020F0502020204030204" pitchFamily="34" charset="0"/>
                  </a:rPr>
                  <a:t>2</a:t>
                </a:r>
                <a:r>
                  <a:rPr lang="en-US" sz="2200" dirty="0">
                    <a:solidFill>
                      <a:srgbClr val="000000"/>
                    </a:solidFill>
                    <a:latin typeface="Calibri" panose="020F0502020204030204" pitchFamily="34" charset="0"/>
                    <a:cs typeface="Calibri" panose="020F0502020204030204" pitchFamily="34" charset="0"/>
                  </a:rPr>
                  <a:t> is the K.E. of the photoelectron</a:t>
                </a:r>
              </a:p>
              <a:p>
                <a:endParaRPr lang="en-US" sz="2200" dirty="0">
                  <a:solidFill>
                    <a:srgbClr val="000000"/>
                  </a:solidFill>
                  <a:latin typeface="Calibri" panose="020F0502020204030204" pitchFamily="34" charset="0"/>
                  <a:cs typeface="Calibri" panose="020F0502020204030204" pitchFamily="34" charset="0"/>
                </a:endParaRPr>
              </a:p>
              <a:p>
                <a:r>
                  <a:rPr lang="en-US" sz="2200" dirty="0">
                    <a:solidFill>
                      <a:srgbClr val="000000"/>
                    </a:solidFill>
                    <a:latin typeface="Calibri" panose="020F0502020204030204" pitchFamily="34" charset="0"/>
                    <a:cs typeface="Calibri" panose="020F0502020204030204" pitchFamily="34" charset="0"/>
                  </a:rPr>
                  <a:t>	Then h ʋ  = ɸ  + 1/2mv</a:t>
                </a:r>
                <a:r>
                  <a:rPr lang="en-US" sz="2200" baseline="30000" dirty="0">
                    <a:solidFill>
                      <a:srgbClr val="000000"/>
                    </a:solidFill>
                    <a:latin typeface="Calibri" panose="020F0502020204030204" pitchFamily="34" charset="0"/>
                    <a:cs typeface="Calibri" panose="020F0502020204030204" pitchFamily="34" charset="0"/>
                  </a:rPr>
                  <a:t>2</a:t>
                </a:r>
                <a:r>
                  <a:rPr lang="en-US" sz="2200" dirty="0">
                    <a:solidFill>
                      <a:srgbClr val="000000"/>
                    </a:solidFill>
                    <a:latin typeface="Calibri" panose="020F0502020204030204" pitchFamily="34" charset="0"/>
                    <a:cs typeface="Calibri" panose="020F0502020204030204" pitchFamily="34" charset="0"/>
                  </a:rPr>
                  <a:t>	 …..Einstein’s Photoelectric equation 		(1)</a:t>
                </a:r>
              </a:p>
              <a:p>
                <a:r>
                  <a:rPr lang="en-US" sz="2200" dirty="0">
                    <a:solidFill>
                      <a:srgbClr val="000000"/>
                    </a:solidFill>
                    <a:latin typeface="Calibri" panose="020F0502020204030204" pitchFamily="34" charset="0"/>
                    <a:cs typeface="Calibri" panose="020F0502020204030204" pitchFamily="34" charset="0"/>
                  </a:rPr>
                  <a:t>	</a:t>
                </a:r>
              </a:p>
              <a:p>
                <a:pPr marL="285750" indent="-285750">
                  <a:buFontTx/>
                  <a:buChar char="-"/>
                </a:pPr>
                <a:r>
                  <a:rPr lang="en-US" sz="2200" dirty="0">
                    <a:solidFill>
                      <a:srgbClr val="000000"/>
                    </a:solidFill>
                    <a:latin typeface="Calibri" panose="020F0502020204030204" pitchFamily="34" charset="0"/>
                    <a:cs typeface="Calibri" panose="020F0502020204030204" pitchFamily="34" charset="0"/>
                  </a:rPr>
                  <a:t>If </a:t>
                </a:r>
                <a:r>
                  <a:rPr lang="en-US" sz="2200" dirty="0" err="1">
                    <a:solidFill>
                      <a:srgbClr val="000000"/>
                    </a:solidFill>
                    <a:latin typeface="Calibri" panose="020F0502020204030204" pitchFamily="34" charset="0"/>
                    <a:cs typeface="Calibri" panose="020F0502020204030204" pitchFamily="34" charset="0"/>
                  </a:rPr>
                  <a:t>ʋ</a:t>
                </a:r>
                <a:r>
                  <a:rPr lang="en-US" sz="2200" baseline="-25000" dirty="0" err="1">
                    <a:solidFill>
                      <a:srgbClr val="000000"/>
                    </a:solidFill>
                    <a:latin typeface="Calibri" panose="020F0502020204030204" pitchFamily="34" charset="0"/>
                    <a:cs typeface="Calibri" panose="020F0502020204030204" pitchFamily="34" charset="0"/>
                  </a:rPr>
                  <a:t>o</a:t>
                </a:r>
                <a:r>
                  <a:rPr lang="en-US" sz="2200" dirty="0">
                    <a:solidFill>
                      <a:srgbClr val="000000"/>
                    </a:solidFill>
                    <a:latin typeface="Calibri" panose="020F0502020204030204" pitchFamily="34" charset="0"/>
                    <a:cs typeface="Calibri" panose="020F0502020204030204" pitchFamily="34" charset="0"/>
                  </a:rPr>
                  <a:t> is the threshold frequency which just ejects an electron from the metal without any velocity then, ɸ  = </a:t>
                </a:r>
                <a:r>
                  <a:rPr lang="en-US" sz="2200" dirty="0" err="1">
                    <a:solidFill>
                      <a:srgbClr val="000000"/>
                    </a:solidFill>
                    <a:latin typeface="Calibri" panose="020F0502020204030204" pitchFamily="34" charset="0"/>
                    <a:cs typeface="Calibri" panose="020F0502020204030204" pitchFamily="34" charset="0"/>
                  </a:rPr>
                  <a:t>hʋ</a:t>
                </a:r>
                <a:r>
                  <a:rPr lang="en-US" sz="2200" baseline="-25000" dirty="0" err="1">
                    <a:solidFill>
                      <a:srgbClr val="000000"/>
                    </a:solidFill>
                    <a:latin typeface="Calibri" panose="020F0502020204030204" pitchFamily="34" charset="0"/>
                    <a:cs typeface="Calibri" panose="020F0502020204030204" pitchFamily="34" charset="0"/>
                  </a:rPr>
                  <a:t>o</a:t>
                </a:r>
                <a:endParaRPr lang="en-US" sz="2200" baseline="-25000" dirty="0">
                  <a:solidFill>
                    <a:srgbClr val="000000"/>
                  </a:solidFill>
                  <a:latin typeface="Calibri" panose="020F0502020204030204" pitchFamily="34" charset="0"/>
                  <a:cs typeface="Calibri" panose="020F0502020204030204" pitchFamily="34" charset="0"/>
                </a:endParaRPr>
              </a:p>
              <a:p>
                <a:pPr marL="285750" indent="-285750">
                  <a:buFontTx/>
                  <a:buChar char="-"/>
                </a:pPr>
                <a:endParaRPr lang="en-US" sz="2200" baseline="-25000" dirty="0">
                  <a:solidFill>
                    <a:srgbClr val="000000"/>
                  </a:solidFill>
                  <a:latin typeface="Calibri" panose="020F0502020204030204" pitchFamily="34" charset="0"/>
                  <a:cs typeface="Calibri" panose="020F0502020204030204" pitchFamily="34" charset="0"/>
                </a:endParaRPr>
              </a:p>
              <a:p>
                <a:r>
                  <a:rPr lang="en-US" sz="2200" dirty="0"/>
                  <a:t>				</a:t>
                </a:r>
                <a:r>
                  <a:rPr lang="en-US" sz="2200" dirty="0">
                    <a:solidFill>
                      <a:srgbClr val="000000"/>
                    </a:solidFill>
                    <a:latin typeface="Calibri" panose="020F0502020204030204" pitchFamily="34" charset="0"/>
                    <a:cs typeface="Calibri" panose="020F0502020204030204" pitchFamily="34" charset="0"/>
                  </a:rPr>
                  <a:t> h ʋ  = </a:t>
                </a:r>
                <a:r>
                  <a:rPr lang="en-US" sz="2200" dirty="0" err="1">
                    <a:solidFill>
                      <a:srgbClr val="000000"/>
                    </a:solidFill>
                    <a:latin typeface="Calibri" panose="020F0502020204030204" pitchFamily="34" charset="0"/>
                    <a:cs typeface="Calibri" panose="020F0502020204030204" pitchFamily="34" charset="0"/>
                  </a:rPr>
                  <a:t>hʋ</a:t>
                </a:r>
                <a:r>
                  <a:rPr lang="en-US" sz="2200" baseline="-25000" dirty="0" err="1">
                    <a:solidFill>
                      <a:srgbClr val="000000"/>
                    </a:solidFill>
                    <a:latin typeface="Calibri" panose="020F0502020204030204" pitchFamily="34" charset="0"/>
                    <a:cs typeface="Calibri" panose="020F0502020204030204" pitchFamily="34" charset="0"/>
                  </a:rPr>
                  <a:t>o</a:t>
                </a:r>
                <a:r>
                  <a:rPr lang="en-US" sz="2200" dirty="0"/>
                  <a:t> + </a:t>
                </a:r>
                <a14:m>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SubSup>
                      <m:sSubSupPr>
                        <m:ctrlPr>
                          <a:rPr lang="en-US" sz="2200" i="1" smtClean="0">
                            <a:latin typeface="Cambria Math" panose="02040503050406030204" pitchFamily="18" charset="0"/>
                          </a:rPr>
                        </m:ctrlPr>
                      </m:sSubSupPr>
                      <m:e>
                        <m:r>
                          <a:rPr lang="en-US" sz="2200" b="0" i="1" smtClean="0">
                            <a:latin typeface="Cambria Math" panose="02040503050406030204" pitchFamily="18" charset="0"/>
                          </a:rPr>
                          <m:t>𝑚𝑣</m:t>
                        </m:r>
                      </m:e>
                      <m:sub>
                        <m:r>
                          <a:rPr lang="en-US" sz="2200" b="0" i="1" smtClean="0">
                            <a:latin typeface="Cambria Math" panose="02040503050406030204" pitchFamily="18" charset="0"/>
                          </a:rPr>
                          <m:t>𝑚𝑎𝑥</m:t>
                        </m:r>
                      </m:sub>
                      <m:sup>
                        <m:r>
                          <a:rPr lang="en-US" sz="2200" b="0" i="1" smtClean="0">
                            <a:latin typeface="Cambria Math" panose="02040503050406030204" pitchFamily="18" charset="0"/>
                          </a:rPr>
                          <m:t>2</m:t>
                        </m:r>
                      </m:sup>
                    </m:sSubSup>
                  </m:oMath>
                </a14:m>
                <a:r>
                  <a:rPr lang="en-US" sz="2200" dirty="0"/>
                  <a:t> 		                	(2)</a:t>
                </a:r>
                <a:endParaRPr lang="en-IN" sz="2200" dirty="0"/>
              </a:p>
              <a:p>
                <a:pPr lvl="1"/>
                <a:r>
                  <a:rPr lang="en-US" sz="2200" dirty="0">
                    <a:solidFill>
                      <a:srgbClr val="000000"/>
                    </a:solidFill>
                    <a:latin typeface="Calibri" panose="020F0502020204030204" pitchFamily="34" charset="0"/>
                    <a:cs typeface="Calibri" panose="020F0502020204030204" pitchFamily="34" charset="0"/>
                  </a:rPr>
                  <a:t>	</a:t>
                </a:r>
                <a:r>
                  <a:rPr lang="en-US" sz="2200" dirty="0" err="1">
                    <a:solidFill>
                      <a:srgbClr val="000000"/>
                    </a:solidFill>
                    <a:latin typeface="Calibri" panose="020F0502020204030204" pitchFamily="34" charset="0"/>
                    <a:cs typeface="Calibri" panose="020F0502020204030204" pitchFamily="34" charset="0"/>
                  </a:rPr>
                  <a:t>v</a:t>
                </a:r>
                <a:r>
                  <a:rPr lang="en-US" sz="2200" baseline="-25000" dirty="0" err="1">
                    <a:solidFill>
                      <a:srgbClr val="000000"/>
                    </a:solidFill>
                    <a:latin typeface="Calibri" panose="020F0502020204030204" pitchFamily="34" charset="0"/>
                    <a:cs typeface="Calibri" panose="020F0502020204030204" pitchFamily="34" charset="0"/>
                  </a:rPr>
                  <a:t>max</a:t>
                </a:r>
                <a:r>
                  <a:rPr lang="en-US" sz="2200" dirty="0">
                    <a:solidFill>
                      <a:srgbClr val="000000"/>
                    </a:solidFill>
                    <a:latin typeface="Calibri" panose="020F0502020204030204" pitchFamily="34" charset="0"/>
                    <a:cs typeface="Calibri" panose="020F0502020204030204" pitchFamily="34" charset="0"/>
                  </a:rPr>
                  <a:t> is</a:t>
                </a:r>
                <a:r>
                  <a:rPr lang="en-IN" sz="2200" dirty="0">
                    <a:latin typeface="Calibri" panose="020F0502020204030204" pitchFamily="34" charset="0"/>
                    <a:cs typeface="Calibri" panose="020F0502020204030204" pitchFamily="34" charset="0"/>
                  </a:rPr>
                  <a:t> the maximum velocity acquired by the electron </a:t>
                </a:r>
                <a:endParaRPr lang="en-US" sz="2200" dirty="0">
                  <a:solidFill>
                    <a:srgbClr val="000000"/>
                  </a:solidFill>
                  <a:latin typeface="Calibri" panose="020F0502020204030204" pitchFamily="34" charset="0"/>
                  <a:cs typeface="Calibri" panose="020F0502020204030204" pitchFamily="34" charset="0"/>
                </a:endParaRPr>
              </a:p>
              <a:p>
                <a:pPr lvl="1"/>
                <a:r>
                  <a:rPr lang="en-US" sz="2200" dirty="0">
                    <a:solidFill>
                      <a:srgbClr val="000000"/>
                    </a:solidFill>
                    <a:latin typeface="Calibri" panose="020F0502020204030204" pitchFamily="34" charset="0"/>
                    <a:cs typeface="Calibri" panose="020F0502020204030204" pitchFamily="34" charset="0"/>
                  </a:rPr>
                  <a:t>				</a:t>
                </a:r>
              </a:p>
              <a:p>
                <a:pPr lvl="1"/>
                <a:r>
                  <a:rPr lang="en-US" sz="2200" dirty="0">
                    <a:solidFill>
                      <a:srgbClr val="000000"/>
                    </a:solidFill>
                    <a:latin typeface="Calibri" panose="020F0502020204030204" pitchFamily="34" charset="0"/>
                    <a:cs typeface="Calibri" panose="020F0502020204030204" pitchFamily="34" charset="0"/>
                  </a:rPr>
                  <a:t>				</a:t>
                </a:r>
              </a:p>
            </p:txBody>
          </p:sp>
        </mc:Choice>
        <mc:Fallback xmlns="">
          <p:sp>
            <p:nvSpPr>
              <p:cNvPr id="5" name="TextBox 4">
                <a:extLst>
                  <a:ext uri="{FF2B5EF4-FFF2-40B4-BE49-F238E27FC236}">
                    <a16:creationId xmlns:a16="http://schemas.microsoft.com/office/drawing/2014/main" id="{3F5D7379-A5AF-4F02-BD68-CF62ED33F2F9}"/>
                  </a:ext>
                </a:extLst>
              </p:cNvPr>
              <p:cNvSpPr txBox="1">
                <a:spLocks noRot="1" noChangeAspect="1" noMove="1" noResize="1" noEditPoints="1" noAdjustHandles="1" noChangeArrowheads="1" noChangeShapeType="1" noTextEdit="1"/>
              </p:cNvSpPr>
              <p:nvPr/>
            </p:nvSpPr>
            <p:spPr>
              <a:xfrm>
                <a:off x="152387" y="84993"/>
                <a:ext cx="11070783" cy="7228646"/>
              </a:xfrm>
              <a:prstGeom prst="rect">
                <a:avLst/>
              </a:prstGeom>
              <a:blipFill>
                <a:blip r:embed="rId3"/>
                <a:stretch>
                  <a:fillRect l="-771" t="-590" r="-1046"/>
                </a:stretch>
              </a:blipFill>
            </p:spPr>
            <p:txBody>
              <a:bodyPr/>
              <a:lstStyle/>
              <a:p>
                <a:r>
                  <a:rPr lang="en-IN">
                    <a:noFill/>
                  </a:rPr>
                  <a:t> </a:t>
                </a:r>
              </a:p>
            </p:txBody>
          </p:sp>
        </mc:Fallback>
      </mc:AlternateContent>
    </p:spTree>
    <p:extLst>
      <p:ext uri="{BB962C8B-B14F-4D97-AF65-F5344CB8AC3E}">
        <p14:creationId xmlns:p14="http://schemas.microsoft.com/office/powerpoint/2010/main" val="1830522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B04D65-BF3B-40DD-82F7-CE8A81916BFC}"/>
                  </a:ext>
                </a:extLst>
              </p:cNvPr>
              <p:cNvSpPr txBox="1"/>
              <p:nvPr/>
            </p:nvSpPr>
            <p:spPr>
              <a:xfrm>
                <a:off x="347133" y="624268"/>
                <a:ext cx="10571238" cy="2829877"/>
              </a:xfrm>
              <a:prstGeom prst="rect">
                <a:avLst/>
              </a:prstGeom>
              <a:noFill/>
            </p:spPr>
            <p:txBody>
              <a:bodyPr wrap="square">
                <a:spAutoFit/>
              </a:bodyPr>
              <a:lstStyle/>
              <a:p>
                <a:pPr lvl="1" algn="just"/>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𝑚𝑣</m:t>
                        </m:r>
                      </m:e>
                      <m:sub>
                        <m:r>
                          <a:rPr lang="en-US" sz="2400" b="0" i="1" smtClean="0">
                            <a:latin typeface="Cambria Math" panose="02040503050406030204" pitchFamily="18" charset="0"/>
                          </a:rPr>
                          <m:t>𝑚𝑎𝑥</m:t>
                        </m:r>
                      </m:sub>
                      <m:sup>
                        <m:r>
                          <a:rPr lang="en-US" sz="2400" b="0" i="1" smtClean="0">
                            <a:latin typeface="Cambria Math" panose="02040503050406030204" pitchFamily="18" charset="0"/>
                          </a:rPr>
                          <m:t>2</m:t>
                        </m:r>
                      </m:sup>
                    </m:sSubSup>
                  </m:oMath>
                </a14:m>
                <a:r>
                  <a:rPr lang="en-US" sz="2400" dirty="0">
                    <a:solidFill>
                      <a:srgbClr val="000000"/>
                    </a:solidFill>
                    <a:latin typeface="Calibri" panose="020F0502020204030204" pitchFamily="34" charset="0"/>
                    <a:cs typeface="Calibri" panose="020F0502020204030204" pitchFamily="34" charset="0"/>
                  </a:rPr>
                  <a:t> = h (ʋ - </a:t>
                </a:r>
                <a:r>
                  <a:rPr lang="en-US" sz="2400" dirty="0" err="1">
                    <a:solidFill>
                      <a:srgbClr val="000000"/>
                    </a:solidFill>
                    <a:latin typeface="Calibri" panose="020F0502020204030204" pitchFamily="34" charset="0"/>
                    <a:cs typeface="Calibri" panose="020F0502020204030204" pitchFamily="34" charset="0"/>
                  </a:rPr>
                  <a:t>ʋ</a:t>
                </a:r>
                <a:r>
                  <a:rPr lang="en-US" sz="2400" baseline="-25000" dirty="0" err="1">
                    <a:solidFill>
                      <a:srgbClr val="000000"/>
                    </a:solidFill>
                    <a:latin typeface="Calibri" panose="020F0502020204030204" pitchFamily="34" charset="0"/>
                    <a:cs typeface="Calibri" panose="020F0502020204030204" pitchFamily="34" charset="0"/>
                  </a:rPr>
                  <a:t>o</a:t>
                </a:r>
                <a:r>
                  <a:rPr lang="en-US" sz="2400" dirty="0">
                    <a:solidFill>
                      <a:srgbClr val="000000"/>
                    </a:solidFill>
                    <a:latin typeface="Calibri" panose="020F0502020204030204" pitchFamily="34" charset="0"/>
                    <a:cs typeface="Calibri" panose="020F0502020204030204" pitchFamily="34" charset="0"/>
                  </a:rPr>
                  <a:t>)			(3)</a:t>
                </a:r>
              </a:p>
              <a:p>
                <a:pPr lvl="1" algn="just"/>
                <a:endParaRPr lang="en-US" sz="2400" dirty="0">
                  <a:solidFill>
                    <a:srgbClr val="000000"/>
                  </a:solidFill>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The </a:t>
                </a:r>
                <a:r>
                  <a:rPr lang="en-US" sz="2400" b="1" dirty="0">
                    <a:solidFill>
                      <a:srgbClr val="000000"/>
                    </a:solidFill>
                    <a:latin typeface="Calibri" panose="020F0502020204030204" pitchFamily="34" charset="0"/>
                    <a:cs typeface="Calibri" panose="020F0502020204030204" pitchFamily="34" charset="0"/>
                  </a:rPr>
                  <a:t>work function</a:t>
                </a:r>
                <a:r>
                  <a:rPr lang="en-US" sz="2400" dirty="0">
                    <a:solidFill>
                      <a:srgbClr val="000000"/>
                    </a:solidFill>
                    <a:latin typeface="Calibri" panose="020F0502020204030204" pitchFamily="34" charset="0"/>
                    <a:cs typeface="Calibri" panose="020F0502020204030204" pitchFamily="34" charset="0"/>
                  </a:rPr>
                  <a:t> of a metal is defined as the energy which is just sufficient to liberate electrons from the metal surface with zero velocity.</a:t>
                </a:r>
              </a:p>
              <a:p>
                <a:pPr lvl="1" algn="just"/>
                <a:endParaRPr lang="en-US" sz="2400" dirty="0">
                  <a:solidFill>
                    <a:srgbClr val="000000"/>
                  </a:solidFill>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Eq. (3) suggests that the energy of the emitted photoelectrons is independent of the intensity of the incident radiation but increases with the frequency.</a:t>
                </a:r>
                <a:endParaRPr lang="en-IN" sz="2400" dirty="0"/>
              </a:p>
            </p:txBody>
          </p:sp>
        </mc:Choice>
        <mc:Fallback xmlns="">
          <p:sp>
            <p:nvSpPr>
              <p:cNvPr id="5" name="TextBox 4">
                <a:extLst>
                  <a:ext uri="{FF2B5EF4-FFF2-40B4-BE49-F238E27FC236}">
                    <a16:creationId xmlns:a16="http://schemas.microsoft.com/office/drawing/2014/main" id="{FFB04D65-BF3B-40DD-82F7-CE8A81916BFC}"/>
                  </a:ext>
                </a:extLst>
              </p:cNvPr>
              <p:cNvSpPr txBox="1">
                <a:spLocks noRot="1" noChangeAspect="1" noMove="1" noResize="1" noEditPoints="1" noAdjustHandles="1" noChangeArrowheads="1" noChangeShapeType="1" noTextEdit="1"/>
              </p:cNvSpPr>
              <p:nvPr/>
            </p:nvSpPr>
            <p:spPr>
              <a:xfrm>
                <a:off x="347133" y="624268"/>
                <a:ext cx="10571238" cy="2829877"/>
              </a:xfrm>
              <a:prstGeom prst="rect">
                <a:avLst/>
              </a:prstGeom>
              <a:blipFill>
                <a:blip r:embed="rId3"/>
                <a:stretch>
                  <a:fillRect r="-865" b="-3871"/>
                </a:stretch>
              </a:blipFill>
            </p:spPr>
            <p:txBody>
              <a:bodyPr/>
              <a:lstStyle/>
              <a:p>
                <a:r>
                  <a:rPr lang="en-IN">
                    <a:noFill/>
                  </a:rPr>
                  <a:t> </a:t>
                </a:r>
              </a:p>
            </p:txBody>
          </p:sp>
        </mc:Fallback>
      </mc:AlternateContent>
    </p:spTree>
    <p:extLst>
      <p:ext uri="{BB962C8B-B14F-4D97-AF65-F5344CB8AC3E}">
        <p14:creationId xmlns:p14="http://schemas.microsoft.com/office/powerpoint/2010/main" val="2429107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a:extLst>
              <a:ext uri="{FF2B5EF4-FFF2-40B4-BE49-F238E27FC236}">
                <a16:creationId xmlns:a16="http://schemas.microsoft.com/office/drawing/2014/main" id="{D9C929DB-C14B-445E-ADF7-A2F49DF82729}"/>
              </a:ext>
            </a:extLst>
          </p:cNvPr>
          <p:cNvGraphicFramePr>
            <a:graphicFrameLocks noChangeAspect="1"/>
          </p:cNvGraphicFramePr>
          <p:nvPr>
            <p:extLst>
              <p:ext uri="{D42A27DB-BD31-4B8C-83A1-F6EECF244321}">
                <p14:modId xmlns:p14="http://schemas.microsoft.com/office/powerpoint/2010/main" val="54016213"/>
              </p:ext>
            </p:extLst>
          </p:nvPr>
        </p:nvGraphicFramePr>
        <p:xfrm>
          <a:off x="1832513" y="185056"/>
          <a:ext cx="6026972" cy="6508835"/>
        </p:xfrm>
        <a:graphic>
          <a:graphicData uri="http://schemas.openxmlformats.org/presentationml/2006/ole">
            <mc:AlternateContent xmlns:mc="http://schemas.openxmlformats.org/markup-compatibility/2006">
              <mc:Choice xmlns:v="urn:schemas-microsoft-com:vml" Requires="v">
                <p:oleObj name="Acrobat Document" r:id="rId3" imgW="3886200" imgH="5029082" progId="AcroExch.Document.11">
                  <p:embed/>
                </p:oleObj>
              </mc:Choice>
              <mc:Fallback>
                <p:oleObj name="Acrobat Document" r:id="rId3" imgW="3886200" imgH="5029082" progId="AcroExch.Document.11">
                  <p:embed/>
                  <p:pic>
                    <p:nvPicPr>
                      <p:cNvPr id="0" name=""/>
                      <p:cNvPicPr/>
                      <p:nvPr/>
                    </p:nvPicPr>
                    <p:blipFill>
                      <a:blip r:embed="rId4"/>
                      <a:stretch>
                        <a:fillRect/>
                      </a:stretch>
                    </p:blipFill>
                    <p:spPr>
                      <a:xfrm>
                        <a:off x="1832513" y="185056"/>
                        <a:ext cx="6026972" cy="6508835"/>
                      </a:xfrm>
                      <a:prstGeom prst="rect">
                        <a:avLst/>
                      </a:prstGeom>
                    </p:spPr>
                  </p:pic>
                </p:oleObj>
              </mc:Fallback>
            </mc:AlternateContent>
          </a:graphicData>
        </a:graphic>
      </p:graphicFrame>
    </p:spTree>
    <p:extLst>
      <p:ext uri="{BB962C8B-B14F-4D97-AF65-F5344CB8AC3E}">
        <p14:creationId xmlns:p14="http://schemas.microsoft.com/office/powerpoint/2010/main" val="3777029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294B4AE-9D33-4D6B-9375-7B30E017CB63}"/>
              </a:ext>
            </a:extLst>
          </p:cNvPr>
          <p:cNvSpPr txBox="1"/>
          <p:nvPr/>
        </p:nvSpPr>
        <p:spPr>
          <a:xfrm>
            <a:off x="391886" y="796222"/>
            <a:ext cx="10384971" cy="1569660"/>
          </a:xfrm>
          <a:prstGeom prst="rect">
            <a:avLst/>
          </a:prstGeom>
          <a:noFill/>
        </p:spPr>
        <p:txBody>
          <a:bodyPr wrap="square">
            <a:spAutoFit/>
          </a:bodyPr>
          <a:lstStyle/>
          <a:p>
            <a:pPr algn="just"/>
            <a:r>
              <a:rPr lang="en-US" sz="2400" dirty="0">
                <a:solidFill>
                  <a:srgbClr val="000000"/>
                </a:solidFill>
                <a:effectLst/>
                <a:latin typeface="Times New Roman" panose="02020603050405020304" pitchFamily="18" charset="0"/>
                <a:ea typeface="Times New Roman" panose="02020603050405020304" pitchFamily="18" charset="0"/>
              </a:rPr>
              <a:t>The kinetic energy of the photoelectrons increases linearly with the frequency of incident light. Thus, if the energy of the ejected electrons is plotted as a function of frequency, it result in a straight line whose slope is equal to Planck’s constant ‘h’ and whose intercept is hn</a:t>
            </a:r>
            <a:r>
              <a:rPr lang="en-US" sz="2400" baseline="-25000" dirty="0">
                <a:solidFill>
                  <a:srgbClr val="000000"/>
                </a:solidFill>
                <a:effectLst/>
                <a:latin typeface="Times New Roman" panose="02020603050405020304" pitchFamily="18" charset="0"/>
                <a:ea typeface="Times New Roman" panose="02020603050405020304" pitchFamily="18" charset="0"/>
              </a:rPr>
              <a:t>0</a:t>
            </a:r>
            <a:r>
              <a:rPr lang="en-US" sz="2400" dirty="0">
                <a:solidFill>
                  <a:srgbClr val="000000"/>
                </a:solidFill>
                <a:effectLst/>
                <a:latin typeface="Times New Roman" panose="02020603050405020304" pitchFamily="18" charset="0"/>
                <a:ea typeface="Times New Roman" panose="02020603050405020304" pitchFamily="18" charset="0"/>
              </a:rPr>
              <a:t>­.</a:t>
            </a:r>
            <a:endParaRPr lang="en-IN" sz="2400" dirty="0"/>
          </a:p>
        </p:txBody>
      </p:sp>
      <p:pic>
        <p:nvPicPr>
          <p:cNvPr id="6" name="Picture 5">
            <a:hlinkClick r:id="rId3" tgtFrame="&quot;_blank&quot;"/>
            <a:extLst>
              <a:ext uri="{FF2B5EF4-FFF2-40B4-BE49-F238E27FC236}">
                <a16:creationId xmlns:a16="http://schemas.microsoft.com/office/drawing/2014/main" id="{A97CCA10-7480-47D9-8168-C2C7627E40CA}"/>
              </a:ext>
            </a:extLst>
          </p:cNvPr>
          <p:cNvPicPr/>
          <p:nvPr/>
        </p:nvPicPr>
        <p:blipFill>
          <a:blip r:embed="rId4" cstate="print"/>
          <a:srcRect/>
          <a:stretch>
            <a:fillRect/>
          </a:stretch>
        </p:blipFill>
        <p:spPr bwMode="auto">
          <a:xfrm>
            <a:off x="2667000" y="2612571"/>
            <a:ext cx="5758543" cy="3614057"/>
          </a:xfrm>
          <a:prstGeom prst="rect">
            <a:avLst/>
          </a:prstGeom>
          <a:noFill/>
          <a:ln w="9525">
            <a:noFill/>
            <a:miter lim="800000"/>
            <a:headEnd/>
            <a:tailEnd/>
          </a:ln>
        </p:spPr>
      </p:pic>
    </p:spTree>
    <p:extLst>
      <p:ext uri="{BB962C8B-B14F-4D97-AF65-F5344CB8AC3E}">
        <p14:creationId xmlns:p14="http://schemas.microsoft.com/office/powerpoint/2010/main" val="2731582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id="{C89B1ADE-A59A-46DF-A04A-92CD4DEC444B}"/>
              </a:ext>
            </a:extLst>
          </p:cNvPr>
          <p:cNvSpPr txBox="1">
            <a:spLocks noChangeArrowheads="1"/>
          </p:cNvSpPr>
          <p:nvPr/>
        </p:nvSpPr>
        <p:spPr bwMode="auto">
          <a:xfrm>
            <a:off x="1066800" y="1337128"/>
            <a:ext cx="8253866" cy="1902059"/>
          </a:xfrm>
          <a:prstGeom prst="rect">
            <a:avLst/>
          </a:prstGeom>
          <a:noFill/>
          <a:ln w="9525">
            <a:noFill/>
            <a:miter lim="800000"/>
            <a:headEnd/>
            <a:tailEnd/>
          </a:ln>
        </p:spPr>
        <p:txBody>
          <a:bodyPr wrap="square">
            <a:spAutoFit/>
          </a:bodyPr>
          <a:lstStyle/>
          <a:p>
            <a:pPr eaLnBrk="1" hangingPunct="1">
              <a:spcBef>
                <a:spcPct val="20000"/>
              </a:spcBef>
              <a:buFontTx/>
              <a:buChar char="•"/>
            </a:pPr>
            <a:r>
              <a:rPr lang="en-US" altLang="en-US" sz="2400" dirty="0"/>
              <a:t> Photoelectric experiment results suggest that the energy in</a:t>
            </a:r>
          </a:p>
          <a:p>
            <a:pPr eaLnBrk="1" hangingPunct="1">
              <a:spcBef>
                <a:spcPct val="20000"/>
              </a:spcBef>
            </a:pPr>
            <a:r>
              <a:rPr lang="en-US" altLang="en-US" sz="2400" dirty="0"/>
              <a:t>  light wave is contained in discrete energy packets, which are</a:t>
            </a:r>
          </a:p>
          <a:p>
            <a:pPr eaLnBrk="1" hangingPunct="1">
              <a:spcBef>
                <a:spcPct val="20000"/>
              </a:spcBef>
            </a:pPr>
            <a:r>
              <a:rPr lang="en-US" altLang="en-US" sz="2400" dirty="0"/>
              <a:t>  called </a:t>
            </a:r>
            <a:r>
              <a:rPr lang="en-US" altLang="en-US" sz="2400" dirty="0">
                <a:solidFill>
                  <a:srgbClr val="0000FF"/>
                </a:solidFill>
              </a:rPr>
              <a:t>energy quanta or photon</a:t>
            </a:r>
            <a:r>
              <a:rPr lang="en-US" altLang="en-US" sz="2000" dirty="0"/>
              <a:t> </a:t>
            </a:r>
          </a:p>
          <a:p>
            <a:pPr eaLnBrk="1" hangingPunct="1">
              <a:spcBef>
                <a:spcPct val="50000"/>
              </a:spcBef>
              <a:buFontTx/>
              <a:buChar char="•"/>
            </a:pPr>
            <a:r>
              <a:rPr lang="en-US" altLang="en-US" sz="2000" dirty="0"/>
              <a:t> </a:t>
            </a:r>
            <a:r>
              <a:rPr lang="en-US" altLang="en-US" sz="2400" dirty="0"/>
              <a:t>The wave behaves like particles.  The particle is </a:t>
            </a:r>
            <a:r>
              <a:rPr lang="en-US" altLang="en-US" sz="2400" dirty="0">
                <a:solidFill>
                  <a:srgbClr val="0000FF"/>
                </a:solidFill>
              </a:rPr>
              <a:t>photon</a:t>
            </a:r>
          </a:p>
        </p:txBody>
      </p:sp>
      <p:sp>
        <p:nvSpPr>
          <p:cNvPr id="6" name="Text Box 6">
            <a:extLst>
              <a:ext uri="{FF2B5EF4-FFF2-40B4-BE49-F238E27FC236}">
                <a16:creationId xmlns:a16="http://schemas.microsoft.com/office/drawing/2014/main" id="{7B5AC8A4-D08F-4FA8-A999-A430762B5BD1}"/>
              </a:ext>
            </a:extLst>
          </p:cNvPr>
          <p:cNvSpPr txBox="1">
            <a:spLocks noChangeArrowheads="1"/>
          </p:cNvSpPr>
          <p:nvPr/>
        </p:nvSpPr>
        <p:spPr bwMode="auto">
          <a:xfrm>
            <a:off x="2781300" y="342900"/>
            <a:ext cx="3619500" cy="641350"/>
          </a:xfrm>
          <a:prstGeom prst="rect">
            <a:avLst/>
          </a:prstGeom>
          <a:noFill/>
          <a:ln w="9525">
            <a:noFill/>
            <a:miter lim="800000"/>
            <a:headEnd/>
            <a:tailEnd/>
          </a:ln>
        </p:spPr>
        <p:txBody>
          <a:bodyPr>
            <a:spAutoFit/>
          </a:bodyPr>
          <a:lstStyle/>
          <a:p>
            <a:pPr eaLnBrk="1" hangingPunct="1">
              <a:spcBef>
                <a:spcPct val="50000"/>
              </a:spcBef>
            </a:pPr>
            <a:r>
              <a:rPr lang="en-US" altLang="en-US" sz="3600" b="1" u="sng" dirty="0">
                <a:solidFill>
                  <a:srgbClr val="CC0000"/>
                </a:solidFill>
              </a:rPr>
              <a:t>Energy Quanta</a:t>
            </a:r>
          </a:p>
        </p:txBody>
      </p:sp>
      <p:sp>
        <p:nvSpPr>
          <p:cNvPr id="7" name="Text Box 5">
            <a:extLst>
              <a:ext uri="{FF2B5EF4-FFF2-40B4-BE49-F238E27FC236}">
                <a16:creationId xmlns:a16="http://schemas.microsoft.com/office/drawing/2014/main" id="{D7CAE0A2-D9F6-41DF-894B-BB039C81056E}"/>
              </a:ext>
            </a:extLst>
          </p:cNvPr>
          <p:cNvSpPr txBox="1">
            <a:spLocks noChangeArrowheads="1"/>
          </p:cNvSpPr>
          <p:nvPr/>
        </p:nvSpPr>
        <p:spPr bwMode="auto">
          <a:xfrm>
            <a:off x="1528762" y="3736522"/>
            <a:ext cx="7508875" cy="1784350"/>
          </a:xfrm>
          <a:prstGeom prst="rect">
            <a:avLst/>
          </a:prstGeom>
          <a:noFill/>
          <a:ln w="9525">
            <a:noFill/>
            <a:miter lim="800000"/>
            <a:headEnd/>
            <a:tailEnd/>
          </a:ln>
        </p:spPr>
        <p:txBody>
          <a:bodyPr>
            <a:spAutoFit/>
          </a:bodyPr>
          <a:lstStyle/>
          <a:p>
            <a:pPr eaLnBrk="1" hangingPunct="1">
              <a:spcBef>
                <a:spcPct val="50000"/>
              </a:spcBef>
            </a:pPr>
            <a:r>
              <a:rPr lang="en-US" altLang="en-US" sz="2000" b="1" dirty="0">
                <a:solidFill>
                  <a:srgbClr val="CC00CC"/>
                </a:solidFill>
              </a:rPr>
              <a:t>Planck’s constant: </a:t>
            </a:r>
            <a:r>
              <a:rPr lang="en-US" altLang="en-US" sz="2000" b="1" i="1" dirty="0">
                <a:solidFill>
                  <a:srgbClr val="CC00CC"/>
                </a:solidFill>
              </a:rPr>
              <a:t>h </a:t>
            </a:r>
            <a:r>
              <a:rPr lang="en-US" altLang="en-US" sz="2000" b="1" dirty="0">
                <a:solidFill>
                  <a:srgbClr val="CC00CC"/>
                </a:solidFill>
              </a:rPr>
              <a:t>= 6.625×10</a:t>
            </a:r>
            <a:r>
              <a:rPr lang="en-US" altLang="en-US" sz="2000" b="1" baseline="30000" dirty="0">
                <a:solidFill>
                  <a:srgbClr val="CC00CC"/>
                </a:solidFill>
              </a:rPr>
              <a:t>-34</a:t>
            </a:r>
            <a:r>
              <a:rPr lang="en-US" altLang="en-US" sz="2000" b="1" dirty="0">
                <a:solidFill>
                  <a:srgbClr val="CC00CC"/>
                </a:solidFill>
              </a:rPr>
              <a:t> J-s</a:t>
            </a:r>
          </a:p>
          <a:p>
            <a:pPr eaLnBrk="1" hangingPunct="1">
              <a:spcBef>
                <a:spcPct val="50000"/>
              </a:spcBef>
            </a:pPr>
            <a:r>
              <a:rPr lang="en-US" altLang="en-US" sz="2000" b="1" dirty="0">
                <a:solidFill>
                  <a:srgbClr val="CC00CC"/>
                </a:solidFill>
              </a:rPr>
              <a:t>Photon energy </a:t>
            </a:r>
            <a:r>
              <a:rPr lang="en-US" altLang="en-US" sz="2000" b="1" i="1" dirty="0">
                <a:solidFill>
                  <a:srgbClr val="CC00CC"/>
                </a:solidFill>
              </a:rPr>
              <a:t>= </a:t>
            </a:r>
            <a:r>
              <a:rPr lang="en-US" altLang="en-US" sz="2000" b="1" i="1" dirty="0" err="1">
                <a:solidFill>
                  <a:srgbClr val="CC00CC"/>
                </a:solidFill>
              </a:rPr>
              <a:t>h</a:t>
            </a:r>
            <a:r>
              <a:rPr lang="en-US" altLang="en-US" sz="2000" b="1" i="1" dirty="0" err="1">
                <a:solidFill>
                  <a:srgbClr val="CC00CC"/>
                </a:solidFill>
                <a:latin typeface="Symbol" pitchFamily="18" charset="2"/>
              </a:rPr>
              <a:t>n</a:t>
            </a:r>
            <a:endParaRPr lang="en-US" altLang="en-US" sz="2000" b="1" i="1" dirty="0">
              <a:solidFill>
                <a:srgbClr val="CC00CC"/>
              </a:solidFill>
              <a:latin typeface="Symbol" pitchFamily="18" charset="2"/>
            </a:endParaRPr>
          </a:p>
          <a:p>
            <a:pPr eaLnBrk="1" hangingPunct="1">
              <a:spcBef>
                <a:spcPct val="50000"/>
              </a:spcBef>
            </a:pPr>
            <a:r>
              <a:rPr lang="en-US" altLang="en-US" sz="2000" b="1" dirty="0">
                <a:solidFill>
                  <a:srgbClr val="CC00CC"/>
                </a:solidFill>
              </a:rPr>
              <a:t>Work function of the metal material = </a:t>
            </a:r>
            <a:r>
              <a:rPr lang="en-US" altLang="en-US" sz="2000" b="1" i="1" dirty="0" err="1">
                <a:solidFill>
                  <a:srgbClr val="CC00CC"/>
                </a:solidFill>
              </a:rPr>
              <a:t>h</a:t>
            </a:r>
            <a:r>
              <a:rPr lang="en-US" altLang="en-US" sz="2000" b="1" i="1" dirty="0" err="1">
                <a:solidFill>
                  <a:srgbClr val="CC00CC"/>
                </a:solidFill>
                <a:latin typeface="Symbol" pitchFamily="18" charset="2"/>
              </a:rPr>
              <a:t>n</a:t>
            </a:r>
            <a:r>
              <a:rPr lang="en-US" altLang="en-US" sz="2000" b="1" i="1" baseline="-25000" dirty="0" err="1">
                <a:solidFill>
                  <a:srgbClr val="CC00CC"/>
                </a:solidFill>
              </a:rPr>
              <a:t>o</a:t>
            </a:r>
            <a:endParaRPr lang="en-US" altLang="en-US" sz="2000" b="1" i="1" baseline="-25000" dirty="0">
              <a:solidFill>
                <a:srgbClr val="CC00CC"/>
              </a:solidFill>
            </a:endParaRPr>
          </a:p>
          <a:p>
            <a:pPr eaLnBrk="1" hangingPunct="1">
              <a:spcBef>
                <a:spcPct val="50000"/>
              </a:spcBef>
            </a:pPr>
            <a:r>
              <a:rPr lang="en-US" altLang="en-US" sz="2000" b="1" dirty="0">
                <a:solidFill>
                  <a:srgbClr val="CC00CC"/>
                </a:solidFill>
              </a:rPr>
              <a:t>Maximum kinetic energy of a photoelectron: </a:t>
            </a:r>
            <a:r>
              <a:rPr lang="en-US" altLang="en-US" sz="2000" b="1" i="1" dirty="0" err="1">
                <a:solidFill>
                  <a:srgbClr val="CC00CC"/>
                </a:solidFill>
              </a:rPr>
              <a:t>T</a:t>
            </a:r>
            <a:r>
              <a:rPr lang="en-US" altLang="en-US" sz="2000" b="1" i="1" baseline="-25000" dirty="0" err="1">
                <a:solidFill>
                  <a:srgbClr val="CC00CC"/>
                </a:solidFill>
              </a:rPr>
              <a:t>max</a:t>
            </a:r>
            <a:r>
              <a:rPr lang="en-US" altLang="en-US" sz="2000" b="1" dirty="0">
                <a:solidFill>
                  <a:srgbClr val="CC00CC"/>
                </a:solidFill>
              </a:rPr>
              <a:t>= </a:t>
            </a:r>
            <a:r>
              <a:rPr lang="en-US" altLang="en-US" sz="2000" b="1" i="1" dirty="0">
                <a:solidFill>
                  <a:srgbClr val="CC00CC"/>
                </a:solidFill>
              </a:rPr>
              <a:t>h(</a:t>
            </a:r>
            <a:r>
              <a:rPr lang="en-US" altLang="en-US" sz="2000" b="1" i="1" dirty="0">
                <a:solidFill>
                  <a:srgbClr val="CC00CC"/>
                </a:solidFill>
                <a:latin typeface="Symbol" pitchFamily="18" charset="2"/>
              </a:rPr>
              <a:t>n</a:t>
            </a:r>
            <a:r>
              <a:rPr lang="en-US" altLang="en-US" sz="2000" dirty="0">
                <a:solidFill>
                  <a:srgbClr val="CC00CC"/>
                </a:solidFill>
              </a:rPr>
              <a:t>-</a:t>
            </a:r>
            <a:r>
              <a:rPr lang="en-US" altLang="en-US" sz="2000" b="1" i="1" dirty="0">
                <a:solidFill>
                  <a:srgbClr val="CC00CC"/>
                </a:solidFill>
                <a:latin typeface="Symbol" pitchFamily="18" charset="2"/>
              </a:rPr>
              <a:t>n</a:t>
            </a:r>
            <a:r>
              <a:rPr lang="en-US" altLang="en-US" sz="2000" b="1" i="1" baseline="-25000" dirty="0">
                <a:solidFill>
                  <a:srgbClr val="CC00CC"/>
                </a:solidFill>
              </a:rPr>
              <a:t>o</a:t>
            </a:r>
            <a:r>
              <a:rPr lang="en-US" altLang="en-US" sz="2000" b="1" i="1" dirty="0">
                <a:solidFill>
                  <a:srgbClr val="CC00CC"/>
                </a:solidFill>
              </a:rPr>
              <a:t>)</a:t>
            </a:r>
            <a:r>
              <a:rPr lang="en-US" altLang="en-US" sz="2000" b="1" dirty="0">
                <a:solidFill>
                  <a:srgbClr val="CC00CC"/>
                </a:solidFill>
              </a:rPr>
              <a:t> </a:t>
            </a:r>
          </a:p>
        </p:txBody>
      </p:sp>
    </p:spTree>
    <p:extLst>
      <p:ext uri="{BB962C8B-B14F-4D97-AF65-F5344CB8AC3E}">
        <p14:creationId xmlns:p14="http://schemas.microsoft.com/office/powerpoint/2010/main" val="1484204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62560"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3">
            <a:extLst>
              <a:ext uri="{FF2B5EF4-FFF2-40B4-BE49-F238E27FC236}">
                <a16:creationId xmlns:a16="http://schemas.microsoft.com/office/drawing/2014/main" id="{6EE85FBE-2318-4BB0-A951-6D13B6AB30AF}"/>
              </a:ext>
            </a:extLst>
          </p:cNvPr>
          <p:cNvGrpSpPr>
            <a:grpSpLocks/>
          </p:cNvGrpSpPr>
          <p:nvPr/>
        </p:nvGrpSpPr>
        <p:grpSpPr bwMode="auto">
          <a:xfrm>
            <a:off x="919844" y="1249680"/>
            <a:ext cx="7772400" cy="5057578"/>
            <a:chOff x="384" y="736"/>
            <a:chExt cx="4896" cy="3163"/>
          </a:xfrm>
        </p:grpSpPr>
        <p:grpSp>
          <p:nvGrpSpPr>
            <p:cNvPr id="6" name="Group 30">
              <a:extLst>
                <a:ext uri="{FF2B5EF4-FFF2-40B4-BE49-F238E27FC236}">
                  <a16:creationId xmlns:a16="http://schemas.microsoft.com/office/drawing/2014/main" id="{C7F98ABF-0B8C-4ED9-9AE8-CEF81DF4B2F8}"/>
                </a:ext>
              </a:extLst>
            </p:cNvPr>
            <p:cNvGrpSpPr>
              <a:grpSpLocks/>
            </p:cNvGrpSpPr>
            <p:nvPr/>
          </p:nvGrpSpPr>
          <p:grpSpPr bwMode="auto">
            <a:xfrm>
              <a:off x="384" y="736"/>
              <a:ext cx="2536" cy="2404"/>
              <a:chOff x="184" y="1176"/>
              <a:chExt cx="2536" cy="2404"/>
            </a:xfrm>
          </p:grpSpPr>
          <p:sp>
            <p:nvSpPr>
              <p:cNvPr id="21" name="Rectangle 9">
                <a:extLst>
                  <a:ext uri="{FF2B5EF4-FFF2-40B4-BE49-F238E27FC236}">
                    <a16:creationId xmlns:a16="http://schemas.microsoft.com/office/drawing/2014/main" id="{445A0E14-80C8-4A94-891D-A3CE0AC08533}"/>
                  </a:ext>
                </a:extLst>
              </p:cNvPr>
              <p:cNvSpPr>
                <a:spLocks noChangeArrowheads="1"/>
              </p:cNvSpPr>
              <p:nvPr/>
            </p:nvSpPr>
            <p:spPr bwMode="auto">
              <a:xfrm>
                <a:off x="1952" y="1456"/>
                <a:ext cx="376" cy="1336"/>
              </a:xfrm>
              <a:prstGeom prst="rect">
                <a:avLst/>
              </a:prstGeom>
              <a:solidFill>
                <a:srgbClr val="FFCC66"/>
              </a:solidFill>
              <a:ln w="9525">
                <a:solidFill>
                  <a:schemeClr val="tx1"/>
                </a:solidFill>
                <a:miter lim="800000"/>
                <a:headEnd/>
                <a:tailEnd/>
              </a:ln>
            </p:spPr>
            <p:txBody>
              <a:bodyPr wrap="none" anchor="ctr"/>
              <a:lstStyle/>
              <a:p>
                <a:pPr eaLnBrk="1" hangingPunct="1"/>
                <a:endParaRPr lang="en-US" altLang="en-US"/>
              </a:p>
            </p:txBody>
          </p:sp>
          <p:sp>
            <p:nvSpPr>
              <p:cNvPr id="22" name="Line 11">
                <a:extLst>
                  <a:ext uri="{FF2B5EF4-FFF2-40B4-BE49-F238E27FC236}">
                    <a16:creationId xmlns:a16="http://schemas.microsoft.com/office/drawing/2014/main" id="{B546FA90-DF77-479A-89D0-1C24C9891A89}"/>
                  </a:ext>
                </a:extLst>
              </p:cNvPr>
              <p:cNvSpPr>
                <a:spLocks noChangeShapeType="1"/>
              </p:cNvSpPr>
              <p:nvPr/>
            </p:nvSpPr>
            <p:spPr bwMode="auto">
              <a:xfrm flipH="1">
                <a:off x="1400" y="2136"/>
                <a:ext cx="560" cy="536"/>
              </a:xfrm>
              <a:prstGeom prst="line">
                <a:avLst/>
              </a:prstGeom>
              <a:noFill/>
              <a:ln w="28575">
                <a:solidFill>
                  <a:srgbClr val="3333CC"/>
                </a:solidFill>
                <a:round/>
                <a:headEnd/>
                <a:tailEnd type="arrow" w="med" len="med"/>
              </a:ln>
            </p:spPr>
            <p:txBody>
              <a:bodyPr/>
              <a:lstStyle/>
              <a:p>
                <a:endParaRPr lang="en-IN"/>
              </a:p>
            </p:txBody>
          </p:sp>
          <p:sp>
            <p:nvSpPr>
              <p:cNvPr id="23" name="Line 14">
                <a:extLst>
                  <a:ext uri="{FF2B5EF4-FFF2-40B4-BE49-F238E27FC236}">
                    <a16:creationId xmlns:a16="http://schemas.microsoft.com/office/drawing/2014/main" id="{497F1752-206F-4EA7-A54E-9212C02E31FC}"/>
                  </a:ext>
                </a:extLst>
              </p:cNvPr>
              <p:cNvSpPr>
                <a:spLocks noChangeShapeType="1"/>
              </p:cNvSpPr>
              <p:nvPr/>
            </p:nvSpPr>
            <p:spPr bwMode="auto">
              <a:xfrm flipH="1">
                <a:off x="1056" y="2664"/>
                <a:ext cx="352" cy="352"/>
              </a:xfrm>
              <a:prstGeom prst="line">
                <a:avLst/>
              </a:prstGeom>
              <a:noFill/>
              <a:ln w="28575">
                <a:solidFill>
                  <a:srgbClr val="3333CC"/>
                </a:solidFill>
                <a:round/>
                <a:headEnd/>
                <a:tailEnd/>
              </a:ln>
            </p:spPr>
            <p:txBody>
              <a:bodyPr/>
              <a:lstStyle/>
              <a:p>
                <a:endParaRPr lang="en-IN"/>
              </a:p>
            </p:txBody>
          </p:sp>
          <p:sp>
            <p:nvSpPr>
              <p:cNvPr id="24" name="AutoShape 16">
                <a:extLst>
                  <a:ext uri="{FF2B5EF4-FFF2-40B4-BE49-F238E27FC236}">
                    <a16:creationId xmlns:a16="http://schemas.microsoft.com/office/drawing/2014/main" id="{35A929AE-85D0-4430-BE4E-3D2E7A347B59}"/>
                  </a:ext>
                </a:extLst>
              </p:cNvPr>
              <p:cNvSpPr>
                <a:spLocks noChangeArrowheads="1"/>
              </p:cNvSpPr>
              <p:nvPr/>
            </p:nvSpPr>
            <p:spPr bwMode="auto">
              <a:xfrm rot="5400000">
                <a:off x="496" y="1648"/>
                <a:ext cx="344" cy="968"/>
              </a:xfrm>
              <a:prstGeom prst="can">
                <a:avLst>
                  <a:gd name="adj" fmla="val 70349"/>
                </a:avLst>
              </a:prstGeom>
              <a:gradFill rotWithShape="1">
                <a:gsLst>
                  <a:gs pos="0">
                    <a:schemeClr val="accent1">
                      <a:gamma/>
                      <a:shade val="46275"/>
                      <a:invGamma/>
                    </a:schemeClr>
                  </a:gs>
                  <a:gs pos="100000">
                    <a:schemeClr val="accent1"/>
                  </a:gs>
                </a:gsLst>
                <a:lin ang="0" scaled="1"/>
              </a:gradFill>
              <a:ln w="9525">
                <a:solidFill>
                  <a:schemeClr val="tx1"/>
                </a:solidFill>
                <a:round/>
                <a:headEnd/>
                <a:tailEnd/>
              </a:ln>
              <a:effectLst/>
            </p:spPr>
            <p:txBody>
              <a:bodyPr wrap="none" anchor="ctr"/>
              <a:lstStyle/>
              <a:p>
                <a:pPr eaLnBrk="1" hangingPunct="1">
                  <a:defRPr/>
                </a:pPr>
                <a:endParaRPr lang="en-US">
                  <a:latin typeface="Arial" charset="0"/>
                </a:endParaRPr>
              </a:p>
            </p:txBody>
          </p:sp>
          <p:grpSp>
            <p:nvGrpSpPr>
              <p:cNvPr id="25" name="Group 20">
                <a:extLst>
                  <a:ext uri="{FF2B5EF4-FFF2-40B4-BE49-F238E27FC236}">
                    <a16:creationId xmlns:a16="http://schemas.microsoft.com/office/drawing/2014/main" id="{5DD5B890-87DD-4EF2-84EA-89BA7B8982C0}"/>
                  </a:ext>
                </a:extLst>
              </p:cNvPr>
              <p:cNvGrpSpPr>
                <a:grpSpLocks/>
              </p:cNvGrpSpPr>
              <p:nvPr/>
            </p:nvGrpSpPr>
            <p:grpSpPr bwMode="auto">
              <a:xfrm>
                <a:off x="648" y="2139"/>
                <a:ext cx="1312" cy="5"/>
                <a:chOff x="648" y="2139"/>
                <a:chExt cx="1312" cy="5"/>
              </a:xfrm>
            </p:grpSpPr>
            <p:sp>
              <p:nvSpPr>
                <p:cNvPr id="35" name="Line 18">
                  <a:extLst>
                    <a:ext uri="{FF2B5EF4-FFF2-40B4-BE49-F238E27FC236}">
                      <a16:creationId xmlns:a16="http://schemas.microsoft.com/office/drawing/2014/main" id="{58C0C012-489A-49D6-8706-EB3535F3516F}"/>
                    </a:ext>
                  </a:extLst>
                </p:cNvPr>
                <p:cNvSpPr>
                  <a:spLocks noChangeShapeType="1"/>
                </p:cNvSpPr>
                <p:nvPr/>
              </p:nvSpPr>
              <p:spPr bwMode="auto">
                <a:xfrm>
                  <a:off x="648" y="2144"/>
                  <a:ext cx="826" cy="0"/>
                </a:xfrm>
                <a:prstGeom prst="line">
                  <a:avLst/>
                </a:prstGeom>
                <a:noFill/>
                <a:ln w="28575">
                  <a:solidFill>
                    <a:srgbClr val="3333CC"/>
                  </a:solidFill>
                  <a:round/>
                  <a:headEnd/>
                  <a:tailEnd type="arrow" w="med" len="med"/>
                </a:ln>
              </p:spPr>
              <p:txBody>
                <a:bodyPr/>
                <a:lstStyle/>
                <a:p>
                  <a:endParaRPr lang="en-IN"/>
                </a:p>
              </p:txBody>
            </p:sp>
            <p:sp>
              <p:nvSpPr>
                <p:cNvPr id="36" name="Line 19">
                  <a:extLst>
                    <a:ext uri="{FF2B5EF4-FFF2-40B4-BE49-F238E27FC236}">
                      <a16:creationId xmlns:a16="http://schemas.microsoft.com/office/drawing/2014/main" id="{B5BCAFAB-8FA5-4847-99C1-F0E1A2DF39A3}"/>
                    </a:ext>
                  </a:extLst>
                </p:cNvPr>
                <p:cNvSpPr>
                  <a:spLocks noChangeShapeType="1"/>
                </p:cNvSpPr>
                <p:nvPr/>
              </p:nvSpPr>
              <p:spPr bwMode="auto">
                <a:xfrm flipV="1">
                  <a:off x="1453" y="2139"/>
                  <a:ext cx="507" cy="0"/>
                </a:xfrm>
                <a:prstGeom prst="line">
                  <a:avLst/>
                </a:prstGeom>
                <a:noFill/>
                <a:ln w="28575">
                  <a:solidFill>
                    <a:srgbClr val="3333CC"/>
                  </a:solidFill>
                  <a:round/>
                  <a:headEnd/>
                  <a:tailEnd/>
                </a:ln>
              </p:spPr>
              <p:txBody>
                <a:bodyPr/>
                <a:lstStyle/>
                <a:p>
                  <a:endParaRPr lang="en-IN"/>
                </a:p>
              </p:txBody>
            </p:sp>
          </p:grpSp>
          <p:sp>
            <p:nvSpPr>
              <p:cNvPr id="26" name="Rectangle 21">
                <a:extLst>
                  <a:ext uri="{FF2B5EF4-FFF2-40B4-BE49-F238E27FC236}">
                    <a16:creationId xmlns:a16="http://schemas.microsoft.com/office/drawing/2014/main" id="{8A31B093-857B-46AD-A7AB-D7D77280746F}"/>
                  </a:ext>
                </a:extLst>
              </p:cNvPr>
              <p:cNvSpPr>
                <a:spLocks noChangeArrowheads="1"/>
              </p:cNvSpPr>
              <p:nvPr/>
            </p:nvSpPr>
            <p:spPr bwMode="auto">
              <a:xfrm rot="2777049">
                <a:off x="767" y="2952"/>
                <a:ext cx="297" cy="400"/>
              </a:xfrm>
              <a:prstGeom prst="rect">
                <a:avLst/>
              </a:prstGeom>
              <a:solidFill>
                <a:srgbClr val="FF99CC"/>
              </a:solidFill>
              <a:ln w="9525">
                <a:solidFill>
                  <a:schemeClr val="tx1"/>
                </a:solidFill>
                <a:miter lim="800000"/>
                <a:headEnd/>
                <a:tailEnd/>
              </a:ln>
            </p:spPr>
            <p:txBody>
              <a:bodyPr wrap="none" anchor="ctr"/>
              <a:lstStyle/>
              <a:p>
                <a:pPr eaLnBrk="1" hangingPunct="1"/>
                <a:endParaRPr lang="en-US" altLang="en-US"/>
              </a:p>
            </p:txBody>
          </p:sp>
          <p:sp>
            <p:nvSpPr>
              <p:cNvPr id="27" name="Text Box 22">
                <a:extLst>
                  <a:ext uri="{FF2B5EF4-FFF2-40B4-BE49-F238E27FC236}">
                    <a16:creationId xmlns:a16="http://schemas.microsoft.com/office/drawing/2014/main" id="{CD44CF77-521D-4042-9A56-122F9CF1B52E}"/>
                  </a:ext>
                </a:extLst>
              </p:cNvPr>
              <p:cNvSpPr txBox="1">
                <a:spLocks noChangeArrowheads="1"/>
              </p:cNvSpPr>
              <p:nvPr/>
            </p:nvSpPr>
            <p:spPr bwMode="auto">
              <a:xfrm>
                <a:off x="504" y="1600"/>
                <a:ext cx="968" cy="231"/>
              </a:xfrm>
              <a:prstGeom prst="rect">
                <a:avLst/>
              </a:prstGeom>
              <a:noFill/>
              <a:ln w="9525">
                <a:noFill/>
                <a:miter lim="800000"/>
                <a:headEnd/>
                <a:tailEnd/>
              </a:ln>
            </p:spPr>
            <p:txBody>
              <a:bodyPr>
                <a:spAutoFit/>
              </a:bodyPr>
              <a:lstStyle/>
              <a:p>
                <a:pPr eaLnBrk="1" hangingPunct="1">
                  <a:spcBef>
                    <a:spcPct val="50000"/>
                  </a:spcBef>
                </a:pPr>
                <a:endParaRPr lang="en-US" altLang="en-US"/>
              </a:p>
            </p:txBody>
          </p:sp>
          <p:sp>
            <p:nvSpPr>
              <p:cNvPr id="28" name="Text Box 23">
                <a:extLst>
                  <a:ext uri="{FF2B5EF4-FFF2-40B4-BE49-F238E27FC236}">
                    <a16:creationId xmlns:a16="http://schemas.microsoft.com/office/drawing/2014/main" id="{038CD183-5279-4C5F-A258-DECC76F47073}"/>
                  </a:ext>
                </a:extLst>
              </p:cNvPr>
              <p:cNvSpPr txBox="1">
                <a:spLocks noChangeArrowheads="1"/>
              </p:cNvSpPr>
              <p:nvPr/>
            </p:nvSpPr>
            <p:spPr bwMode="auto">
              <a:xfrm>
                <a:off x="376" y="1560"/>
                <a:ext cx="1232" cy="231"/>
              </a:xfrm>
              <a:prstGeom prst="rect">
                <a:avLst/>
              </a:prstGeom>
              <a:noFill/>
              <a:ln w="9525">
                <a:noFill/>
                <a:miter lim="800000"/>
                <a:headEnd/>
                <a:tailEnd/>
              </a:ln>
            </p:spPr>
            <p:txBody>
              <a:bodyPr>
                <a:spAutoFit/>
              </a:bodyPr>
              <a:lstStyle/>
              <a:p>
                <a:pPr eaLnBrk="1" hangingPunct="1">
                  <a:spcBef>
                    <a:spcPct val="50000"/>
                  </a:spcBef>
                </a:pPr>
                <a:endParaRPr lang="en-US" altLang="en-US"/>
              </a:p>
            </p:txBody>
          </p:sp>
          <p:sp>
            <p:nvSpPr>
              <p:cNvPr id="29" name="Text Box 24">
                <a:extLst>
                  <a:ext uri="{FF2B5EF4-FFF2-40B4-BE49-F238E27FC236}">
                    <a16:creationId xmlns:a16="http://schemas.microsoft.com/office/drawing/2014/main" id="{741A0DA7-2D91-4EE5-AB58-E6F4371D4AD5}"/>
                  </a:ext>
                </a:extLst>
              </p:cNvPr>
              <p:cNvSpPr txBox="1">
                <a:spLocks noChangeArrowheads="1"/>
              </p:cNvSpPr>
              <p:nvPr/>
            </p:nvSpPr>
            <p:spPr bwMode="auto">
              <a:xfrm>
                <a:off x="208" y="1688"/>
                <a:ext cx="1056" cy="212"/>
              </a:xfrm>
              <a:prstGeom prst="rect">
                <a:avLst/>
              </a:prstGeom>
              <a:noFill/>
              <a:ln w="9525">
                <a:noFill/>
                <a:miter lim="800000"/>
                <a:headEnd/>
                <a:tailEnd/>
              </a:ln>
            </p:spPr>
            <p:txBody>
              <a:bodyPr>
                <a:spAutoFit/>
              </a:bodyPr>
              <a:lstStyle/>
              <a:p>
                <a:pPr eaLnBrk="1" hangingPunct="1">
                  <a:spcBef>
                    <a:spcPct val="50000"/>
                  </a:spcBef>
                </a:pPr>
                <a:r>
                  <a:rPr lang="en-US" altLang="en-US" sz="1600" b="1"/>
                  <a:t>Electron beam</a:t>
                </a:r>
              </a:p>
            </p:txBody>
          </p:sp>
          <p:sp>
            <p:nvSpPr>
              <p:cNvPr id="30" name="Text Box 25">
                <a:extLst>
                  <a:ext uri="{FF2B5EF4-FFF2-40B4-BE49-F238E27FC236}">
                    <a16:creationId xmlns:a16="http://schemas.microsoft.com/office/drawing/2014/main" id="{7E79F234-57FA-4074-9562-A811321D1AEF}"/>
                  </a:ext>
                </a:extLst>
              </p:cNvPr>
              <p:cNvSpPr txBox="1">
                <a:spLocks noChangeArrowheads="1"/>
              </p:cNvSpPr>
              <p:nvPr/>
            </p:nvSpPr>
            <p:spPr bwMode="auto">
              <a:xfrm>
                <a:off x="1664" y="1176"/>
                <a:ext cx="1056" cy="212"/>
              </a:xfrm>
              <a:prstGeom prst="rect">
                <a:avLst/>
              </a:prstGeom>
              <a:noFill/>
              <a:ln w="9525">
                <a:noFill/>
                <a:miter lim="800000"/>
                <a:headEnd/>
                <a:tailEnd/>
              </a:ln>
            </p:spPr>
            <p:txBody>
              <a:bodyPr>
                <a:spAutoFit/>
              </a:bodyPr>
              <a:lstStyle/>
              <a:p>
                <a:pPr eaLnBrk="1" hangingPunct="1">
                  <a:spcBef>
                    <a:spcPct val="50000"/>
                  </a:spcBef>
                </a:pPr>
                <a:r>
                  <a:rPr lang="en-US" altLang="en-US" sz="1600" b="1"/>
                  <a:t>Nickel sample</a:t>
                </a:r>
              </a:p>
            </p:txBody>
          </p:sp>
          <p:sp>
            <p:nvSpPr>
              <p:cNvPr id="31" name="Text Box 26">
                <a:extLst>
                  <a:ext uri="{FF2B5EF4-FFF2-40B4-BE49-F238E27FC236}">
                    <a16:creationId xmlns:a16="http://schemas.microsoft.com/office/drawing/2014/main" id="{C5207071-E4BB-423E-A08A-2F7D58102CE1}"/>
                  </a:ext>
                </a:extLst>
              </p:cNvPr>
              <p:cNvSpPr txBox="1">
                <a:spLocks noChangeArrowheads="1"/>
              </p:cNvSpPr>
              <p:nvPr/>
            </p:nvSpPr>
            <p:spPr bwMode="auto">
              <a:xfrm>
                <a:off x="496" y="3368"/>
                <a:ext cx="648" cy="212"/>
              </a:xfrm>
              <a:prstGeom prst="rect">
                <a:avLst/>
              </a:prstGeom>
              <a:noFill/>
              <a:ln w="9525">
                <a:noFill/>
                <a:miter lim="800000"/>
                <a:headEnd/>
                <a:tailEnd/>
              </a:ln>
            </p:spPr>
            <p:txBody>
              <a:bodyPr>
                <a:spAutoFit/>
              </a:bodyPr>
              <a:lstStyle/>
              <a:p>
                <a:pPr eaLnBrk="1" hangingPunct="1">
                  <a:spcBef>
                    <a:spcPct val="50000"/>
                  </a:spcBef>
                </a:pPr>
                <a:r>
                  <a:rPr lang="en-US" altLang="en-US" sz="1600" b="1"/>
                  <a:t>Detector</a:t>
                </a:r>
              </a:p>
            </p:txBody>
          </p:sp>
          <p:sp>
            <p:nvSpPr>
              <p:cNvPr id="32" name="Text Box 27">
                <a:extLst>
                  <a:ext uri="{FF2B5EF4-FFF2-40B4-BE49-F238E27FC236}">
                    <a16:creationId xmlns:a16="http://schemas.microsoft.com/office/drawing/2014/main" id="{3FA27386-E5E0-4C51-A41D-474F78748AE0}"/>
                  </a:ext>
                </a:extLst>
              </p:cNvPr>
              <p:cNvSpPr txBox="1">
                <a:spLocks noChangeArrowheads="1"/>
              </p:cNvSpPr>
              <p:nvPr/>
            </p:nvSpPr>
            <p:spPr bwMode="auto">
              <a:xfrm>
                <a:off x="1256" y="2752"/>
                <a:ext cx="760" cy="366"/>
              </a:xfrm>
              <a:prstGeom prst="rect">
                <a:avLst/>
              </a:prstGeom>
              <a:noFill/>
              <a:ln w="9525">
                <a:noFill/>
                <a:miter lim="800000"/>
                <a:headEnd/>
                <a:tailEnd/>
              </a:ln>
            </p:spPr>
            <p:txBody>
              <a:bodyPr>
                <a:spAutoFit/>
              </a:bodyPr>
              <a:lstStyle/>
              <a:p>
                <a:pPr eaLnBrk="1" hangingPunct="1">
                  <a:spcBef>
                    <a:spcPct val="50000"/>
                  </a:spcBef>
                </a:pPr>
                <a:r>
                  <a:rPr lang="en-US" altLang="en-US" sz="1600" b="1"/>
                  <a:t>Scattered beam</a:t>
                </a:r>
              </a:p>
            </p:txBody>
          </p:sp>
          <p:sp>
            <p:nvSpPr>
              <p:cNvPr id="33" name="Arc 28">
                <a:extLst>
                  <a:ext uri="{FF2B5EF4-FFF2-40B4-BE49-F238E27FC236}">
                    <a16:creationId xmlns:a16="http://schemas.microsoft.com/office/drawing/2014/main" id="{C06C9652-8761-4285-8884-2D7396F8E647}"/>
                  </a:ext>
                </a:extLst>
              </p:cNvPr>
              <p:cNvSpPr>
                <a:spLocks/>
              </p:cNvSpPr>
              <p:nvPr/>
            </p:nvSpPr>
            <p:spPr bwMode="auto">
              <a:xfrm rot="-10533207">
                <a:off x="1552" y="2136"/>
                <a:ext cx="136" cy="2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type="triangle" w="med" len="med"/>
                <a:tailEnd type="triangle" w="med" len="med"/>
              </a:ln>
            </p:spPr>
            <p:txBody>
              <a:bodyPr wrap="none" anchor="ctr"/>
              <a:lstStyle/>
              <a:p>
                <a:endParaRPr lang="en-IN"/>
              </a:p>
            </p:txBody>
          </p:sp>
          <p:sp>
            <p:nvSpPr>
              <p:cNvPr id="34" name="Text Box 29">
                <a:extLst>
                  <a:ext uri="{FF2B5EF4-FFF2-40B4-BE49-F238E27FC236}">
                    <a16:creationId xmlns:a16="http://schemas.microsoft.com/office/drawing/2014/main" id="{D08D545B-EAE2-479F-AACC-9E2736F146E6}"/>
                  </a:ext>
                </a:extLst>
              </p:cNvPr>
              <p:cNvSpPr txBox="1">
                <a:spLocks noChangeArrowheads="1"/>
              </p:cNvSpPr>
              <p:nvPr/>
            </p:nvSpPr>
            <p:spPr bwMode="auto">
              <a:xfrm>
                <a:off x="1360" y="2200"/>
                <a:ext cx="216" cy="231"/>
              </a:xfrm>
              <a:prstGeom prst="rect">
                <a:avLst/>
              </a:prstGeom>
              <a:noFill/>
              <a:ln w="9525">
                <a:noFill/>
                <a:miter lim="800000"/>
                <a:headEnd/>
                <a:tailEnd/>
              </a:ln>
            </p:spPr>
            <p:txBody>
              <a:bodyPr>
                <a:spAutoFit/>
              </a:bodyPr>
              <a:lstStyle/>
              <a:p>
                <a:pPr eaLnBrk="1" hangingPunct="1">
                  <a:spcBef>
                    <a:spcPct val="50000"/>
                  </a:spcBef>
                </a:pPr>
                <a:r>
                  <a:rPr lang="el-GR" altLang="en-US" i="1">
                    <a:cs typeface="Arial" pitchFamily="34" charset="0"/>
                  </a:rPr>
                  <a:t>θ</a:t>
                </a:r>
              </a:p>
            </p:txBody>
          </p:sp>
        </p:grpSp>
        <p:grpSp>
          <p:nvGrpSpPr>
            <p:cNvPr id="7" name="Group 51">
              <a:extLst>
                <a:ext uri="{FF2B5EF4-FFF2-40B4-BE49-F238E27FC236}">
                  <a16:creationId xmlns:a16="http://schemas.microsoft.com/office/drawing/2014/main" id="{6146086C-39A7-480D-B02B-149FBB99E5F4}"/>
                </a:ext>
              </a:extLst>
            </p:cNvPr>
            <p:cNvGrpSpPr>
              <a:grpSpLocks/>
            </p:cNvGrpSpPr>
            <p:nvPr/>
          </p:nvGrpSpPr>
          <p:grpSpPr bwMode="auto">
            <a:xfrm>
              <a:off x="3152" y="989"/>
              <a:ext cx="2128" cy="1874"/>
              <a:chOff x="3048" y="1261"/>
              <a:chExt cx="2128" cy="1874"/>
            </a:xfrm>
          </p:grpSpPr>
          <p:grpSp>
            <p:nvGrpSpPr>
              <p:cNvPr id="9" name="Group 42">
                <a:extLst>
                  <a:ext uri="{FF2B5EF4-FFF2-40B4-BE49-F238E27FC236}">
                    <a16:creationId xmlns:a16="http://schemas.microsoft.com/office/drawing/2014/main" id="{57B5ABB3-E2B2-4D1B-B101-E126FFE31EEF}"/>
                  </a:ext>
                </a:extLst>
              </p:cNvPr>
              <p:cNvGrpSpPr>
                <a:grpSpLocks/>
              </p:cNvGrpSpPr>
              <p:nvPr/>
            </p:nvGrpSpPr>
            <p:grpSpPr bwMode="auto">
              <a:xfrm>
                <a:off x="3200" y="1261"/>
                <a:ext cx="1649" cy="1651"/>
                <a:chOff x="3200" y="1261"/>
                <a:chExt cx="1649" cy="1651"/>
              </a:xfrm>
            </p:grpSpPr>
            <p:grpSp>
              <p:nvGrpSpPr>
                <p:cNvPr id="15" name="Group 33">
                  <a:extLst>
                    <a:ext uri="{FF2B5EF4-FFF2-40B4-BE49-F238E27FC236}">
                      <a16:creationId xmlns:a16="http://schemas.microsoft.com/office/drawing/2014/main" id="{7948339E-8176-4BA0-9BCB-47C3F1CF6D98}"/>
                    </a:ext>
                  </a:extLst>
                </p:cNvPr>
                <p:cNvGrpSpPr>
                  <a:grpSpLocks/>
                </p:cNvGrpSpPr>
                <p:nvPr/>
              </p:nvGrpSpPr>
              <p:grpSpPr bwMode="auto">
                <a:xfrm>
                  <a:off x="3200" y="1384"/>
                  <a:ext cx="1632" cy="1528"/>
                  <a:chOff x="3392" y="1336"/>
                  <a:chExt cx="1632" cy="1528"/>
                </a:xfrm>
              </p:grpSpPr>
              <p:sp>
                <p:nvSpPr>
                  <p:cNvPr id="19" name="Line 31">
                    <a:extLst>
                      <a:ext uri="{FF2B5EF4-FFF2-40B4-BE49-F238E27FC236}">
                        <a16:creationId xmlns:a16="http://schemas.microsoft.com/office/drawing/2014/main" id="{900AB967-54F8-4FD9-B627-0ACAA23E0464}"/>
                      </a:ext>
                    </a:extLst>
                  </p:cNvPr>
                  <p:cNvSpPr>
                    <a:spLocks noChangeShapeType="1"/>
                  </p:cNvSpPr>
                  <p:nvPr/>
                </p:nvSpPr>
                <p:spPr bwMode="auto">
                  <a:xfrm flipV="1">
                    <a:off x="3392" y="1336"/>
                    <a:ext cx="1632" cy="0"/>
                  </a:xfrm>
                  <a:prstGeom prst="line">
                    <a:avLst/>
                  </a:prstGeom>
                  <a:noFill/>
                  <a:ln w="28575">
                    <a:solidFill>
                      <a:schemeClr val="tx1"/>
                    </a:solidFill>
                    <a:round/>
                    <a:headEnd/>
                    <a:tailEnd/>
                  </a:ln>
                </p:spPr>
                <p:txBody>
                  <a:bodyPr/>
                  <a:lstStyle/>
                  <a:p>
                    <a:endParaRPr lang="en-IN"/>
                  </a:p>
                </p:txBody>
              </p:sp>
              <p:sp>
                <p:nvSpPr>
                  <p:cNvPr id="20" name="Line 32">
                    <a:extLst>
                      <a:ext uri="{FF2B5EF4-FFF2-40B4-BE49-F238E27FC236}">
                        <a16:creationId xmlns:a16="http://schemas.microsoft.com/office/drawing/2014/main" id="{41E6751D-9771-4785-B8C3-7DB52A93E032}"/>
                      </a:ext>
                    </a:extLst>
                  </p:cNvPr>
                  <p:cNvSpPr>
                    <a:spLocks noChangeShapeType="1"/>
                  </p:cNvSpPr>
                  <p:nvPr/>
                </p:nvSpPr>
                <p:spPr bwMode="auto">
                  <a:xfrm flipH="1">
                    <a:off x="5024" y="1344"/>
                    <a:ext cx="0" cy="1520"/>
                  </a:xfrm>
                  <a:prstGeom prst="line">
                    <a:avLst/>
                  </a:prstGeom>
                  <a:noFill/>
                  <a:ln w="28575">
                    <a:solidFill>
                      <a:schemeClr val="tx1"/>
                    </a:solidFill>
                    <a:round/>
                    <a:headEnd/>
                    <a:tailEnd/>
                  </a:ln>
                </p:spPr>
                <p:txBody>
                  <a:bodyPr/>
                  <a:lstStyle/>
                  <a:p>
                    <a:endParaRPr lang="en-IN"/>
                  </a:p>
                </p:txBody>
              </p:sp>
            </p:grpSp>
            <p:sp>
              <p:nvSpPr>
                <p:cNvPr id="16" name="Arc 37">
                  <a:extLst>
                    <a:ext uri="{FF2B5EF4-FFF2-40B4-BE49-F238E27FC236}">
                      <a16:creationId xmlns:a16="http://schemas.microsoft.com/office/drawing/2014/main" id="{CDB1B9DC-D76C-4159-88EA-27F3B2DCFF42}"/>
                    </a:ext>
                  </a:extLst>
                </p:cNvPr>
                <p:cNvSpPr>
                  <a:spLocks/>
                </p:cNvSpPr>
                <p:nvPr/>
              </p:nvSpPr>
              <p:spPr bwMode="auto">
                <a:xfrm rot="10800000">
                  <a:off x="3576" y="1392"/>
                  <a:ext cx="1248" cy="12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prstDash val="dash"/>
                  <a:round/>
                  <a:headEnd/>
                  <a:tailEnd/>
                </a:ln>
              </p:spPr>
              <p:txBody>
                <a:bodyPr wrap="none" anchor="ctr"/>
                <a:lstStyle/>
                <a:p>
                  <a:endParaRPr lang="en-IN"/>
                </a:p>
              </p:txBody>
            </p:sp>
            <p:sp>
              <p:nvSpPr>
                <p:cNvPr id="17" name="Arc 40">
                  <a:extLst>
                    <a:ext uri="{FF2B5EF4-FFF2-40B4-BE49-F238E27FC236}">
                      <a16:creationId xmlns:a16="http://schemas.microsoft.com/office/drawing/2014/main" id="{B4BE0322-2749-4D7A-9512-405AC6E69C36}"/>
                    </a:ext>
                  </a:extLst>
                </p:cNvPr>
                <p:cNvSpPr>
                  <a:spLocks/>
                </p:cNvSpPr>
                <p:nvPr/>
              </p:nvSpPr>
              <p:spPr bwMode="auto">
                <a:xfrm rot="-10540387">
                  <a:off x="4361" y="1384"/>
                  <a:ext cx="488" cy="4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prstDash val="dash"/>
                  <a:round/>
                  <a:headEnd/>
                  <a:tailEnd/>
                </a:ln>
              </p:spPr>
              <p:txBody>
                <a:bodyPr wrap="none" anchor="ctr"/>
                <a:lstStyle/>
                <a:p>
                  <a:endParaRPr lang="en-IN"/>
                </a:p>
              </p:txBody>
            </p:sp>
            <p:sp>
              <p:nvSpPr>
                <p:cNvPr id="18" name="Arc 41">
                  <a:extLst>
                    <a:ext uri="{FF2B5EF4-FFF2-40B4-BE49-F238E27FC236}">
                      <a16:creationId xmlns:a16="http://schemas.microsoft.com/office/drawing/2014/main" id="{98C94C6A-D6D2-4939-8548-5265DDEDA6C9}"/>
                    </a:ext>
                  </a:extLst>
                </p:cNvPr>
                <p:cNvSpPr>
                  <a:spLocks/>
                </p:cNvSpPr>
                <p:nvPr/>
              </p:nvSpPr>
              <p:spPr bwMode="auto">
                <a:xfrm rot="10800000">
                  <a:off x="3947" y="1261"/>
                  <a:ext cx="890" cy="960"/>
                </a:xfrm>
                <a:custGeom>
                  <a:avLst/>
                  <a:gdLst>
                    <a:gd name="T0" fmla="*/ 0 w 22047"/>
                    <a:gd name="T1" fmla="*/ 0 h 21600"/>
                    <a:gd name="T2" fmla="*/ 0 w 22047"/>
                    <a:gd name="T3" fmla="*/ 0 h 21600"/>
                    <a:gd name="T4" fmla="*/ 0 w 22047"/>
                    <a:gd name="T5" fmla="*/ 0 h 21600"/>
                    <a:gd name="T6" fmla="*/ 0 60000 65536"/>
                    <a:gd name="T7" fmla="*/ 0 60000 65536"/>
                    <a:gd name="T8" fmla="*/ 0 60000 65536"/>
                    <a:gd name="T9" fmla="*/ 0 w 22047"/>
                    <a:gd name="T10" fmla="*/ 0 h 21600"/>
                    <a:gd name="T11" fmla="*/ 22047 w 22047"/>
                    <a:gd name="T12" fmla="*/ 21600 h 21600"/>
                  </a:gdLst>
                  <a:ahLst/>
                  <a:cxnLst>
                    <a:cxn ang="T6">
                      <a:pos x="T0" y="T1"/>
                    </a:cxn>
                    <a:cxn ang="T7">
                      <a:pos x="T2" y="T3"/>
                    </a:cxn>
                    <a:cxn ang="T8">
                      <a:pos x="T4" y="T5"/>
                    </a:cxn>
                  </a:cxnLst>
                  <a:rect l="T9" t="T10" r="T11" b="T12"/>
                  <a:pathLst>
                    <a:path w="22047" h="21600" fill="none" extrusionOk="0">
                      <a:moveTo>
                        <a:pt x="0" y="8"/>
                      </a:moveTo>
                      <a:cubicBezTo>
                        <a:pt x="197" y="2"/>
                        <a:pt x="395" y="-1"/>
                        <a:pt x="594" y="0"/>
                      </a:cubicBezTo>
                      <a:cubicBezTo>
                        <a:pt x="11551" y="0"/>
                        <a:pt x="20773" y="8204"/>
                        <a:pt x="22047" y="19087"/>
                      </a:cubicBezTo>
                    </a:path>
                    <a:path w="22047" h="21600" stroke="0" extrusionOk="0">
                      <a:moveTo>
                        <a:pt x="0" y="8"/>
                      </a:moveTo>
                      <a:cubicBezTo>
                        <a:pt x="197" y="2"/>
                        <a:pt x="395" y="-1"/>
                        <a:pt x="594" y="0"/>
                      </a:cubicBezTo>
                      <a:cubicBezTo>
                        <a:pt x="11551" y="0"/>
                        <a:pt x="20773" y="8204"/>
                        <a:pt x="22047" y="19087"/>
                      </a:cubicBezTo>
                      <a:lnTo>
                        <a:pt x="594" y="21600"/>
                      </a:lnTo>
                      <a:lnTo>
                        <a:pt x="0" y="8"/>
                      </a:lnTo>
                      <a:close/>
                    </a:path>
                  </a:pathLst>
                </a:custGeom>
                <a:noFill/>
                <a:ln w="9525">
                  <a:solidFill>
                    <a:schemeClr val="tx1"/>
                  </a:solidFill>
                  <a:prstDash val="dash"/>
                  <a:round/>
                  <a:headEnd/>
                  <a:tailEnd/>
                </a:ln>
              </p:spPr>
              <p:txBody>
                <a:bodyPr wrap="none" anchor="ctr"/>
                <a:lstStyle/>
                <a:p>
                  <a:endParaRPr lang="en-IN"/>
                </a:p>
              </p:txBody>
            </p:sp>
          </p:grpSp>
          <p:sp>
            <p:nvSpPr>
              <p:cNvPr id="10" name="Line 43">
                <a:extLst>
                  <a:ext uri="{FF2B5EF4-FFF2-40B4-BE49-F238E27FC236}">
                    <a16:creationId xmlns:a16="http://schemas.microsoft.com/office/drawing/2014/main" id="{AEAB5F58-0FA4-406C-A37D-115069D6A5CD}"/>
                  </a:ext>
                </a:extLst>
              </p:cNvPr>
              <p:cNvSpPr>
                <a:spLocks noChangeShapeType="1"/>
              </p:cNvSpPr>
              <p:nvPr/>
            </p:nvSpPr>
            <p:spPr bwMode="auto">
              <a:xfrm flipH="1">
                <a:off x="3568" y="1392"/>
                <a:ext cx="1248" cy="1256"/>
              </a:xfrm>
              <a:prstGeom prst="line">
                <a:avLst/>
              </a:prstGeom>
              <a:noFill/>
              <a:ln w="28575">
                <a:solidFill>
                  <a:schemeClr val="tx1"/>
                </a:solidFill>
                <a:round/>
                <a:headEnd/>
                <a:tailEnd/>
              </a:ln>
            </p:spPr>
            <p:txBody>
              <a:bodyPr/>
              <a:lstStyle/>
              <a:p>
                <a:endParaRPr lang="en-IN"/>
              </a:p>
            </p:txBody>
          </p:sp>
          <p:sp>
            <p:nvSpPr>
              <p:cNvPr id="11" name="Text Box 45">
                <a:extLst>
                  <a:ext uri="{FF2B5EF4-FFF2-40B4-BE49-F238E27FC236}">
                    <a16:creationId xmlns:a16="http://schemas.microsoft.com/office/drawing/2014/main" id="{BF80855F-0164-436E-9CBE-57D404171CB9}"/>
                  </a:ext>
                </a:extLst>
              </p:cNvPr>
              <p:cNvSpPr txBox="1">
                <a:spLocks noChangeArrowheads="1"/>
              </p:cNvSpPr>
              <p:nvPr/>
            </p:nvSpPr>
            <p:spPr bwMode="auto">
              <a:xfrm>
                <a:off x="3048" y="1448"/>
                <a:ext cx="416" cy="231"/>
              </a:xfrm>
              <a:prstGeom prst="rect">
                <a:avLst/>
              </a:prstGeom>
              <a:noFill/>
              <a:ln w="9525">
                <a:noFill/>
                <a:miter lim="800000"/>
                <a:headEnd/>
                <a:tailEnd/>
              </a:ln>
            </p:spPr>
            <p:txBody>
              <a:bodyPr>
                <a:spAutoFit/>
              </a:bodyPr>
              <a:lstStyle/>
              <a:p>
                <a:pPr eaLnBrk="1" hangingPunct="1">
                  <a:spcBef>
                    <a:spcPct val="50000"/>
                  </a:spcBef>
                </a:pPr>
                <a:r>
                  <a:rPr lang="el-GR" altLang="en-US" i="1"/>
                  <a:t>θ</a:t>
                </a:r>
                <a:r>
                  <a:rPr lang="el-GR" altLang="en-US"/>
                  <a:t> </a:t>
                </a:r>
                <a:r>
                  <a:rPr lang="en-US" altLang="en-US" i="1"/>
                  <a:t>=0</a:t>
                </a:r>
              </a:p>
            </p:txBody>
          </p:sp>
          <p:sp>
            <p:nvSpPr>
              <p:cNvPr id="12" name="Text Box 46">
                <a:extLst>
                  <a:ext uri="{FF2B5EF4-FFF2-40B4-BE49-F238E27FC236}">
                    <a16:creationId xmlns:a16="http://schemas.microsoft.com/office/drawing/2014/main" id="{7CF9044B-259A-4022-8BF4-B5B30D67D425}"/>
                  </a:ext>
                </a:extLst>
              </p:cNvPr>
              <p:cNvSpPr txBox="1">
                <a:spLocks noChangeArrowheads="1"/>
              </p:cNvSpPr>
              <p:nvPr/>
            </p:nvSpPr>
            <p:spPr bwMode="auto">
              <a:xfrm>
                <a:off x="3128" y="2632"/>
                <a:ext cx="656" cy="231"/>
              </a:xfrm>
              <a:prstGeom prst="rect">
                <a:avLst/>
              </a:prstGeom>
              <a:noFill/>
              <a:ln w="9525">
                <a:noFill/>
                <a:miter lim="800000"/>
                <a:headEnd/>
                <a:tailEnd/>
              </a:ln>
            </p:spPr>
            <p:txBody>
              <a:bodyPr>
                <a:spAutoFit/>
              </a:bodyPr>
              <a:lstStyle/>
              <a:p>
                <a:pPr eaLnBrk="1" hangingPunct="1">
                  <a:spcBef>
                    <a:spcPct val="50000"/>
                  </a:spcBef>
                </a:pPr>
                <a:r>
                  <a:rPr lang="el-GR" altLang="en-US" i="1"/>
                  <a:t>θ</a:t>
                </a:r>
                <a:r>
                  <a:rPr lang="el-GR" altLang="en-US"/>
                  <a:t> </a:t>
                </a:r>
                <a:r>
                  <a:rPr lang="en-US" altLang="en-US" i="1"/>
                  <a:t>=45</a:t>
                </a:r>
                <a:r>
                  <a:rPr lang="en-US" altLang="en-US" i="1">
                    <a:cs typeface="Arial" pitchFamily="34" charset="0"/>
                  </a:rPr>
                  <a:t>º</a:t>
                </a:r>
              </a:p>
            </p:txBody>
          </p:sp>
          <p:sp>
            <p:nvSpPr>
              <p:cNvPr id="13" name="Text Box 47">
                <a:extLst>
                  <a:ext uri="{FF2B5EF4-FFF2-40B4-BE49-F238E27FC236}">
                    <a16:creationId xmlns:a16="http://schemas.microsoft.com/office/drawing/2014/main" id="{6C81C64E-40CF-456B-B18B-3C19D7A8B9FB}"/>
                  </a:ext>
                </a:extLst>
              </p:cNvPr>
              <p:cNvSpPr txBox="1">
                <a:spLocks noChangeArrowheads="1"/>
              </p:cNvSpPr>
              <p:nvPr/>
            </p:nvSpPr>
            <p:spPr bwMode="auto">
              <a:xfrm>
                <a:off x="4520" y="2904"/>
                <a:ext cx="656" cy="231"/>
              </a:xfrm>
              <a:prstGeom prst="rect">
                <a:avLst/>
              </a:prstGeom>
              <a:noFill/>
              <a:ln w="9525">
                <a:noFill/>
                <a:miter lim="800000"/>
                <a:headEnd/>
                <a:tailEnd/>
              </a:ln>
            </p:spPr>
            <p:txBody>
              <a:bodyPr>
                <a:spAutoFit/>
              </a:bodyPr>
              <a:lstStyle/>
              <a:p>
                <a:pPr eaLnBrk="1" hangingPunct="1">
                  <a:spcBef>
                    <a:spcPct val="50000"/>
                  </a:spcBef>
                </a:pPr>
                <a:r>
                  <a:rPr lang="el-GR" altLang="en-US" i="1"/>
                  <a:t>θ</a:t>
                </a:r>
                <a:r>
                  <a:rPr lang="el-GR" altLang="en-US"/>
                  <a:t> </a:t>
                </a:r>
                <a:r>
                  <a:rPr lang="en-US" altLang="en-US" i="1"/>
                  <a:t>=90</a:t>
                </a:r>
                <a:r>
                  <a:rPr lang="en-US" altLang="en-US" i="1">
                    <a:cs typeface="Arial" pitchFamily="34" charset="0"/>
                  </a:rPr>
                  <a:t>º</a:t>
                </a:r>
              </a:p>
            </p:txBody>
          </p:sp>
          <p:sp>
            <p:nvSpPr>
              <p:cNvPr id="14" name="Freeform 50">
                <a:extLst>
                  <a:ext uri="{FF2B5EF4-FFF2-40B4-BE49-F238E27FC236}">
                    <a16:creationId xmlns:a16="http://schemas.microsoft.com/office/drawing/2014/main" id="{A334FCF7-5B06-447D-AA6E-D736205D60B4}"/>
                  </a:ext>
                </a:extLst>
              </p:cNvPr>
              <p:cNvSpPr>
                <a:spLocks/>
              </p:cNvSpPr>
              <p:nvPr/>
            </p:nvSpPr>
            <p:spPr bwMode="auto">
              <a:xfrm>
                <a:off x="3560" y="1632"/>
                <a:ext cx="1176" cy="677"/>
              </a:xfrm>
              <a:custGeom>
                <a:avLst/>
                <a:gdLst>
                  <a:gd name="T0" fmla="*/ 0 w 1176"/>
                  <a:gd name="T1" fmla="*/ 0 h 677"/>
                  <a:gd name="T2" fmla="*/ 256 w 1176"/>
                  <a:gd name="T3" fmla="*/ 104 h 677"/>
                  <a:gd name="T4" fmla="*/ 504 w 1176"/>
                  <a:gd name="T5" fmla="*/ 104 h 677"/>
                  <a:gd name="T6" fmla="*/ 528 w 1176"/>
                  <a:gd name="T7" fmla="*/ 288 h 677"/>
                  <a:gd name="T8" fmla="*/ 440 w 1176"/>
                  <a:gd name="T9" fmla="*/ 384 h 677"/>
                  <a:gd name="T10" fmla="*/ 432 w 1176"/>
                  <a:gd name="T11" fmla="*/ 576 h 677"/>
                  <a:gd name="T12" fmla="*/ 800 w 1176"/>
                  <a:gd name="T13" fmla="*/ 648 h 677"/>
                  <a:gd name="T14" fmla="*/ 1096 w 1176"/>
                  <a:gd name="T15" fmla="*/ 400 h 677"/>
                  <a:gd name="T16" fmla="*/ 1176 w 1176"/>
                  <a:gd name="T17" fmla="*/ 184 h 6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6"/>
                  <a:gd name="T28" fmla="*/ 0 h 677"/>
                  <a:gd name="T29" fmla="*/ 1176 w 1176"/>
                  <a:gd name="T30" fmla="*/ 677 h 6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6" h="677">
                    <a:moveTo>
                      <a:pt x="0" y="0"/>
                    </a:moveTo>
                    <a:cubicBezTo>
                      <a:pt x="86" y="43"/>
                      <a:pt x="172" y="87"/>
                      <a:pt x="256" y="104"/>
                    </a:cubicBezTo>
                    <a:cubicBezTo>
                      <a:pt x="340" y="121"/>
                      <a:pt x="459" y="73"/>
                      <a:pt x="504" y="104"/>
                    </a:cubicBezTo>
                    <a:cubicBezTo>
                      <a:pt x="549" y="135"/>
                      <a:pt x="539" y="241"/>
                      <a:pt x="528" y="288"/>
                    </a:cubicBezTo>
                    <a:cubicBezTo>
                      <a:pt x="517" y="335"/>
                      <a:pt x="456" y="336"/>
                      <a:pt x="440" y="384"/>
                    </a:cubicBezTo>
                    <a:cubicBezTo>
                      <a:pt x="424" y="432"/>
                      <a:pt x="372" y="532"/>
                      <a:pt x="432" y="576"/>
                    </a:cubicBezTo>
                    <a:cubicBezTo>
                      <a:pt x="492" y="620"/>
                      <a:pt x="689" y="677"/>
                      <a:pt x="800" y="648"/>
                    </a:cubicBezTo>
                    <a:cubicBezTo>
                      <a:pt x="911" y="619"/>
                      <a:pt x="1033" y="477"/>
                      <a:pt x="1096" y="400"/>
                    </a:cubicBezTo>
                    <a:cubicBezTo>
                      <a:pt x="1159" y="323"/>
                      <a:pt x="1163" y="220"/>
                      <a:pt x="1176" y="184"/>
                    </a:cubicBezTo>
                  </a:path>
                </a:pathLst>
              </a:custGeom>
              <a:noFill/>
              <a:ln w="28575">
                <a:solidFill>
                  <a:srgbClr val="0066FF"/>
                </a:solidFill>
                <a:round/>
                <a:headEnd/>
                <a:tailEnd/>
              </a:ln>
            </p:spPr>
            <p:txBody>
              <a:bodyPr/>
              <a:lstStyle/>
              <a:p>
                <a:endParaRPr lang="en-IN"/>
              </a:p>
            </p:txBody>
          </p:sp>
        </p:grpSp>
        <p:sp>
          <p:nvSpPr>
            <p:cNvPr id="8" name="Text Box 52">
              <a:extLst>
                <a:ext uri="{FF2B5EF4-FFF2-40B4-BE49-F238E27FC236}">
                  <a16:creationId xmlns:a16="http://schemas.microsoft.com/office/drawing/2014/main" id="{E332AA75-5024-4122-BAC6-1D41F319F6F8}"/>
                </a:ext>
              </a:extLst>
            </p:cNvPr>
            <p:cNvSpPr txBox="1">
              <a:spLocks noChangeArrowheads="1"/>
            </p:cNvSpPr>
            <p:nvPr/>
          </p:nvSpPr>
          <p:spPr bwMode="auto">
            <a:xfrm>
              <a:off x="1624" y="3360"/>
              <a:ext cx="2808" cy="539"/>
            </a:xfrm>
            <a:prstGeom prst="rect">
              <a:avLst/>
            </a:prstGeom>
            <a:noFill/>
            <a:ln w="9525">
              <a:noFill/>
              <a:miter lim="800000"/>
              <a:headEnd/>
              <a:tailEnd/>
            </a:ln>
          </p:spPr>
          <p:txBody>
            <a:bodyPr>
              <a:spAutoFit/>
            </a:bodyPr>
            <a:lstStyle/>
            <a:p>
              <a:pPr eaLnBrk="1" hangingPunct="1">
                <a:spcBef>
                  <a:spcPct val="50000"/>
                </a:spcBef>
              </a:pPr>
              <a:endParaRPr lang="en-US" altLang="en-US" sz="2000" dirty="0"/>
            </a:p>
            <a:p>
              <a:pPr eaLnBrk="1" hangingPunct="1">
                <a:spcBef>
                  <a:spcPct val="50000"/>
                </a:spcBef>
              </a:pPr>
              <a:r>
                <a:rPr lang="en-US" altLang="en-US" sz="2000" dirty="0"/>
                <a:t>Davisson-</a:t>
              </a:r>
              <a:r>
                <a:rPr lang="en-US" altLang="en-US" sz="2000" dirty="0" err="1"/>
                <a:t>Germer</a:t>
              </a:r>
              <a:r>
                <a:rPr lang="en-US" altLang="en-US" sz="2000" dirty="0"/>
                <a:t>  experiment (1927)</a:t>
              </a:r>
            </a:p>
          </p:txBody>
        </p:sp>
      </p:grpSp>
      <p:sp>
        <p:nvSpPr>
          <p:cNvPr id="37" name="Text Box 6">
            <a:extLst>
              <a:ext uri="{FF2B5EF4-FFF2-40B4-BE49-F238E27FC236}">
                <a16:creationId xmlns:a16="http://schemas.microsoft.com/office/drawing/2014/main" id="{8430A7A2-6148-4D8C-9DCE-7180EE8F66B5}"/>
              </a:ext>
            </a:extLst>
          </p:cNvPr>
          <p:cNvSpPr txBox="1">
            <a:spLocks noChangeArrowheads="1"/>
          </p:cNvSpPr>
          <p:nvPr/>
        </p:nvSpPr>
        <p:spPr bwMode="auto">
          <a:xfrm>
            <a:off x="2442937" y="400050"/>
            <a:ext cx="5702300" cy="641350"/>
          </a:xfrm>
          <a:prstGeom prst="rect">
            <a:avLst/>
          </a:prstGeom>
          <a:noFill/>
          <a:ln w="9525">
            <a:noFill/>
            <a:miter lim="800000"/>
            <a:headEnd/>
            <a:tailEnd/>
          </a:ln>
        </p:spPr>
        <p:txBody>
          <a:bodyPr wrap="square">
            <a:spAutoFit/>
          </a:bodyPr>
          <a:lstStyle/>
          <a:p>
            <a:pPr eaLnBrk="1" hangingPunct="1">
              <a:spcBef>
                <a:spcPct val="50000"/>
              </a:spcBef>
            </a:pPr>
            <a:r>
              <a:rPr lang="en-US" altLang="en-US" sz="3600" dirty="0">
                <a:solidFill>
                  <a:srgbClr val="CC0000"/>
                </a:solidFill>
              </a:rPr>
              <a:t>Electron’s Wave Behavior   </a:t>
            </a:r>
          </a:p>
        </p:txBody>
      </p:sp>
      <p:sp>
        <p:nvSpPr>
          <p:cNvPr id="38" name="Text Box 54">
            <a:extLst>
              <a:ext uri="{FF2B5EF4-FFF2-40B4-BE49-F238E27FC236}">
                <a16:creationId xmlns:a16="http://schemas.microsoft.com/office/drawing/2014/main" id="{92FD5003-4ADB-4344-BE43-245614E97977}"/>
              </a:ext>
            </a:extLst>
          </p:cNvPr>
          <p:cNvSpPr txBox="1">
            <a:spLocks noChangeArrowheads="1"/>
          </p:cNvSpPr>
          <p:nvPr/>
        </p:nvSpPr>
        <p:spPr bwMode="auto">
          <a:xfrm>
            <a:off x="2412094" y="6245910"/>
            <a:ext cx="5410200" cy="400110"/>
          </a:xfrm>
          <a:prstGeom prst="rect">
            <a:avLst/>
          </a:prstGeom>
          <a:noFill/>
          <a:ln w="9525">
            <a:noFill/>
            <a:miter lim="800000"/>
            <a:headEnd/>
            <a:tailEnd/>
          </a:ln>
        </p:spPr>
        <p:txBody>
          <a:bodyPr>
            <a:spAutoFit/>
          </a:bodyPr>
          <a:lstStyle/>
          <a:p>
            <a:pPr eaLnBrk="1" hangingPunct="1">
              <a:spcBef>
                <a:spcPct val="50000"/>
              </a:spcBef>
            </a:pPr>
            <a:r>
              <a:rPr lang="en-US" altLang="en-US" sz="2000" dirty="0">
                <a:solidFill>
                  <a:srgbClr val="0066FF"/>
                </a:solidFill>
              </a:rPr>
              <a:t>Electron as a particle has wave-like behavior</a:t>
            </a:r>
          </a:p>
        </p:txBody>
      </p:sp>
      <p:sp>
        <p:nvSpPr>
          <p:cNvPr id="39" name="TextBox 38">
            <a:extLst>
              <a:ext uri="{FF2B5EF4-FFF2-40B4-BE49-F238E27FC236}">
                <a16:creationId xmlns:a16="http://schemas.microsoft.com/office/drawing/2014/main" id="{0A60F9CE-F811-433A-955B-0099EAEF8632}"/>
              </a:ext>
            </a:extLst>
          </p:cNvPr>
          <p:cNvSpPr txBox="1"/>
          <p:nvPr/>
        </p:nvSpPr>
        <p:spPr>
          <a:xfrm>
            <a:off x="435430" y="5245129"/>
            <a:ext cx="11375570" cy="646331"/>
          </a:xfrm>
          <a:prstGeom prst="rect">
            <a:avLst/>
          </a:prstGeom>
          <a:noFill/>
        </p:spPr>
        <p:txBody>
          <a:bodyPr wrap="square">
            <a:spAutoFit/>
          </a:bodyPr>
          <a:lstStyle/>
          <a:p>
            <a:r>
              <a:rPr lang="en-US" dirty="0"/>
              <a:t>The Davisson and </a:t>
            </a:r>
            <a:r>
              <a:rPr lang="en-US" dirty="0" err="1"/>
              <a:t>Germer</a:t>
            </a:r>
            <a:r>
              <a:rPr lang="en-US" dirty="0"/>
              <a:t> experiment demonstrated the wave nature of the electrons,  confirming  the earlier hypothesis of de Broglie.</a:t>
            </a:r>
            <a:endParaRPr lang="en-IN" dirty="0"/>
          </a:p>
        </p:txBody>
      </p:sp>
      <p:pic>
        <p:nvPicPr>
          <p:cNvPr id="1026" name="Picture 2" descr="A Cyberphysics Page">
            <a:extLst>
              <a:ext uri="{FF2B5EF4-FFF2-40B4-BE49-F238E27FC236}">
                <a16:creationId xmlns:a16="http://schemas.microsoft.com/office/drawing/2014/main" id="{79768F78-2210-4298-93D8-6A5B8842B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385" y="3263276"/>
            <a:ext cx="3162917" cy="169442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DoITPoMS - TLP Library Atomic Scale Structure of Materials - Introduction">
            <a:extLst>
              <a:ext uri="{FF2B5EF4-FFF2-40B4-BE49-F238E27FC236}">
                <a16:creationId xmlns:a16="http://schemas.microsoft.com/office/drawing/2014/main" id="{A43AE1C5-56E7-4882-9F82-A8E1AB22C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4311" y="1091333"/>
            <a:ext cx="3410489" cy="157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294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CBC8C3B-BCC1-4D44-860F-8D3AFD5C9454}"/>
              </a:ext>
            </a:extLst>
          </p:cNvPr>
          <p:cNvSpPr txBox="1"/>
          <p:nvPr/>
        </p:nvSpPr>
        <p:spPr>
          <a:xfrm>
            <a:off x="572105" y="1330834"/>
            <a:ext cx="4152295"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Compton Scattering</a:t>
            </a:r>
          </a:p>
          <a:p>
            <a:r>
              <a:rPr lang="en-US" sz="2400" dirty="0"/>
              <a:t> </a:t>
            </a:r>
          </a:p>
          <a:p>
            <a:pPr marL="342900" indent="-342900">
              <a:buFont typeface="Arial" panose="020B0604020202020204" pitchFamily="34" charset="0"/>
              <a:buChar char="•"/>
            </a:pPr>
            <a:r>
              <a:rPr lang="en-US" sz="2400" dirty="0"/>
              <a:t>Elastic and inelastic collision</a:t>
            </a:r>
          </a:p>
          <a:p>
            <a:endParaRPr lang="en-US" sz="2400" dirty="0"/>
          </a:p>
          <a:p>
            <a:pPr marL="342900" indent="-342900">
              <a:buFont typeface="Arial" panose="020B0604020202020204" pitchFamily="34" charset="0"/>
              <a:buChar char="•"/>
            </a:pPr>
            <a:r>
              <a:rPr lang="en-US" sz="2400" dirty="0"/>
              <a:t>Definition: Compton shift</a:t>
            </a:r>
          </a:p>
          <a:p>
            <a:endParaRPr lang="en-US" sz="2400" dirty="0"/>
          </a:p>
          <a:p>
            <a:pPr marL="342900" indent="-342900">
              <a:buFont typeface="Arial" panose="020B0604020202020204" pitchFamily="34" charset="0"/>
              <a:buChar char="•"/>
            </a:pPr>
            <a:r>
              <a:rPr lang="en-US" sz="2400" dirty="0"/>
              <a:t>Theory</a:t>
            </a:r>
          </a:p>
          <a:p>
            <a:endParaRPr lang="en-US" sz="2400" dirty="0"/>
          </a:p>
        </p:txBody>
      </p:sp>
      <p:sp>
        <p:nvSpPr>
          <p:cNvPr id="3" name="TextBox 2">
            <a:extLst>
              <a:ext uri="{FF2B5EF4-FFF2-40B4-BE49-F238E27FC236}">
                <a16:creationId xmlns:a16="http://schemas.microsoft.com/office/drawing/2014/main" id="{63AB8C92-38A4-4567-9817-96456862EDF7}"/>
              </a:ext>
            </a:extLst>
          </p:cNvPr>
          <p:cNvSpPr txBox="1"/>
          <p:nvPr/>
        </p:nvSpPr>
        <p:spPr>
          <a:xfrm>
            <a:off x="3705869" y="303374"/>
            <a:ext cx="3853542" cy="584775"/>
          </a:xfrm>
          <a:prstGeom prst="rect">
            <a:avLst/>
          </a:prstGeom>
          <a:noFill/>
        </p:spPr>
        <p:txBody>
          <a:bodyPr wrap="square" rtlCol="0">
            <a:spAutoFit/>
          </a:bodyPr>
          <a:lstStyle/>
          <a:p>
            <a:r>
              <a:rPr lang="en-US" sz="3200" b="1" u="sng" dirty="0">
                <a:solidFill>
                  <a:srgbClr val="C00000"/>
                </a:solidFill>
                <a:cs typeface="Times New Roman" panose="02020603050405020304" pitchFamily="18" charset="0"/>
              </a:rPr>
              <a:t>Compton Scattering</a:t>
            </a:r>
            <a:endParaRPr lang="en-IN" sz="3200" b="1" u="sng" dirty="0">
              <a:solidFill>
                <a:srgbClr val="C00000"/>
              </a:solidFill>
              <a:cs typeface="Times New Roman" panose="02020603050405020304" pitchFamily="18" charset="0"/>
            </a:endParaRPr>
          </a:p>
        </p:txBody>
      </p:sp>
      <p:pic>
        <p:nvPicPr>
          <p:cNvPr id="2050" name="Picture 2">
            <a:extLst>
              <a:ext uri="{FF2B5EF4-FFF2-40B4-BE49-F238E27FC236}">
                <a16:creationId xmlns:a16="http://schemas.microsoft.com/office/drawing/2014/main" id="{F412FBF8-D837-47C4-A8AB-71AFB4EBFE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62788" y="1011488"/>
            <a:ext cx="4390269" cy="27702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TF (Wireless Technology Fundamentals): Wave Mechanics II">
            <a:extLst>
              <a:ext uri="{FF2B5EF4-FFF2-40B4-BE49-F238E27FC236}">
                <a16:creationId xmlns:a16="http://schemas.microsoft.com/office/drawing/2014/main" id="{9FE05561-A8D5-41D0-91D4-A71C72BA7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186" y="3850058"/>
            <a:ext cx="4479472" cy="283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220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ompton Scattering Experiment John Klumpp And Ainsley Niemkiewicz. - ppt  download">
            <a:extLst>
              <a:ext uri="{FF2B5EF4-FFF2-40B4-BE49-F238E27FC236}">
                <a16:creationId xmlns:a16="http://schemas.microsoft.com/office/drawing/2014/main" id="{F072EDF7-5B3F-4FC8-A58D-675C399001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82" r="6222" b="12089"/>
          <a:stretch/>
        </p:blipFill>
        <p:spPr bwMode="auto">
          <a:xfrm>
            <a:off x="206104" y="1198789"/>
            <a:ext cx="6063345" cy="4177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pton Scattering on Make a GIF">
            <a:extLst>
              <a:ext uri="{FF2B5EF4-FFF2-40B4-BE49-F238E27FC236}">
                <a16:creationId xmlns:a16="http://schemas.microsoft.com/office/drawing/2014/main" id="{64C3C9FD-7977-4482-8D72-643340D7E28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229211" y="1198788"/>
            <a:ext cx="5449378" cy="417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076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hat Is The Equation For Conservation Of Energy A Perfectly Elastic  Collision - Tessshebaylo">
            <a:extLst>
              <a:ext uri="{FF2B5EF4-FFF2-40B4-BE49-F238E27FC236}">
                <a16:creationId xmlns:a16="http://schemas.microsoft.com/office/drawing/2014/main" id="{D4C16EE7-C26E-4DE0-A020-D601435B4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63" y="402771"/>
            <a:ext cx="7581194" cy="61613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earn Inelastic Collision in Two Dimensions in 2 minutes.">
            <a:extLst>
              <a:ext uri="{FF2B5EF4-FFF2-40B4-BE49-F238E27FC236}">
                <a16:creationId xmlns:a16="http://schemas.microsoft.com/office/drawing/2014/main" id="{35092861-95AE-4666-A4FF-0C190DC94E7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09904" y="1034143"/>
            <a:ext cx="3955525" cy="25768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71623EC-31CB-40BD-B3F2-EE797528A29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867812" y="3735004"/>
            <a:ext cx="3997617" cy="2829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134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51659A5-950E-4616-9C2E-D1F52F187213}"/>
              </a:ext>
            </a:extLst>
          </p:cNvPr>
          <p:cNvSpPr txBox="1"/>
          <p:nvPr/>
        </p:nvSpPr>
        <p:spPr>
          <a:xfrm>
            <a:off x="438704" y="356278"/>
            <a:ext cx="9712960" cy="5509200"/>
          </a:xfrm>
          <a:prstGeom prst="rect">
            <a:avLst/>
          </a:prstGeom>
          <a:noFill/>
        </p:spPr>
        <p:txBody>
          <a:bodyPr wrap="square" rtlCol="0">
            <a:spAutoFit/>
          </a:bodyPr>
          <a:lstStyle/>
          <a:p>
            <a:r>
              <a:rPr lang="en-US" sz="2200" b="1" u="sng" dirty="0"/>
              <a:t>Compton Shift:</a:t>
            </a:r>
          </a:p>
          <a:p>
            <a:endParaRPr lang="en-US" sz="2200" dirty="0"/>
          </a:p>
          <a:p>
            <a:pPr marL="285750" indent="-285750">
              <a:buFontTx/>
              <a:buChar char="-"/>
            </a:pPr>
            <a:r>
              <a:rPr lang="en-US" sz="2200" dirty="0"/>
              <a:t>When a photon of energy ‘</a:t>
            </a:r>
            <a:r>
              <a:rPr lang="en-US" sz="2200" dirty="0" err="1"/>
              <a:t>h</a:t>
            </a:r>
            <a:r>
              <a:rPr lang="en-US" sz="2200" dirty="0" err="1">
                <a:cs typeface="Calibri" panose="020F0502020204030204" pitchFamily="34" charset="0"/>
              </a:rPr>
              <a:t>ʋ</a:t>
            </a:r>
            <a:r>
              <a:rPr lang="en-IN" sz="2200" dirty="0">
                <a:cs typeface="Calibri" panose="020F0502020204030204" pitchFamily="34" charset="0"/>
              </a:rPr>
              <a:t>’ collides with an electron of a scatterer at rest – photon gives its energy to the electron.</a:t>
            </a:r>
          </a:p>
          <a:p>
            <a:endParaRPr lang="en-IN" sz="2200" dirty="0">
              <a:cs typeface="Calibri" panose="020F0502020204030204" pitchFamily="34" charset="0"/>
            </a:endParaRPr>
          </a:p>
          <a:p>
            <a:pPr marL="285750" indent="-285750">
              <a:buFontTx/>
              <a:buChar char="-"/>
            </a:pPr>
            <a:r>
              <a:rPr lang="en-IN" sz="2200" dirty="0">
                <a:cs typeface="Calibri" panose="020F0502020204030204" pitchFamily="34" charset="0"/>
              </a:rPr>
              <a:t>The </a:t>
            </a:r>
            <a:r>
              <a:rPr lang="en-IN" sz="2200" b="1" dirty="0">
                <a:solidFill>
                  <a:schemeClr val="accent5">
                    <a:lumMod val="50000"/>
                  </a:schemeClr>
                </a:solidFill>
                <a:cs typeface="Calibri" panose="020F0502020204030204" pitchFamily="34" charset="0"/>
              </a:rPr>
              <a:t>scattered photon </a:t>
            </a:r>
            <a:r>
              <a:rPr lang="en-IN" sz="2200" dirty="0">
                <a:cs typeface="Calibri" panose="020F0502020204030204" pitchFamily="34" charset="0"/>
              </a:rPr>
              <a:t>have </a:t>
            </a:r>
            <a:r>
              <a:rPr lang="en-IN" sz="2200" b="1" dirty="0">
                <a:solidFill>
                  <a:schemeClr val="accent5">
                    <a:lumMod val="50000"/>
                  </a:schemeClr>
                </a:solidFill>
                <a:cs typeface="Calibri" panose="020F0502020204030204" pitchFamily="34" charset="0"/>
              </a:rPr>
              <a:t>lesser energy/lower frequency/higher wavelength </a:t>
            </a:r>
            <a:r>
              <a:rPr lang="en-IN" sz="2200" dirty="0">
                <a:cs typeface="Calibri" panose="020F0502020204030204" pitchFamily="34" charset="0"/>
              </a:rPr>
              <a:t>compared to the wavelength of </a:t>
            </a:r>
            <a:r>
              <a:rPr lang="en-IN" sz="2200" b="1" dirty="0">
                <a:solidFill>
                  <a:schemeClr val="accent5">
                    <a:lumMod val="50000"/>
                  </a:schemeClr>
                </a:solidFill>
                <a:cs typeface="Calibri" panose="020F0502020204030204" pitchFamily="34" charset="0"/>
              </a:rPr>
              <a:t>incident photon</a:t>
            </a:r>
            <a:r>
              <a:rPr lang="en-IN" sz="2200" dirty="0">
                <a:cs typeface="Calibri" panose="020F0502020204030204" pitchFamily="34" charset="0"/>
              </a:rPr>
              <a:t>.</a:t>
            </a:r>
          </a:p>
          <a:p>
            <a:endParaRPr lang="en-IN" sz="2200" dirty="0">
              <a:cs typeface="Calibri" panose="020F0502020204030204" pitchFamily="34" charset="0"/>
            </a:endParaRPr>
          </a:p>
          <a:p>
            <a:pPr marL="285750" indent="-285750">
              <a:buFontTx/>
              <a:buChar char="-"/>
            </a:pPr>
            <a:r>
              <a:rPr lang="en-IN" sz="2200" dirty="0">
                <a:cs typeface="Calibri" panose="020F0502020204030204" pitchFamily="34" charset="0"/>
              </a:rPr>
              <a:t>The electron gains energy – it </a:t>
            </a:r>
            <a:r>
              <a:rPr lang="en-IN" sz="2200" b="1" dirty="0">
                <a:solidFill>
                  <a:schemeClr val="accent5">
                    <a:lumMod val="50000"/>
                  </a:schemeClr>
                </a:solidFill>
                <a:cs typeface="Calibri" panose="020F0502020204030204" pitchFamily="34" charset="0"/>
              </a:rPr>
              <a:t>recoils</a:t>
            </a:r>
            <a:r>
              <a:rPr lang="en-IN" sz="2200" dirty="0">
                <a:cs typeface="Calibri" panose="020F0502020204030204" pitchFamily="34" charset="0"/>
              </a:rPr>
              <a:t> with the </a:t>
            </a:r>
            <a:r>
              <a:rPr lang="en-IN" sz="2200" b="1" dirty="0">
                <a:solidFill>
                  <a:schemeClr val="accent5">
                    <a:lumMod val="50000"/>
                  </a:schemeClr>
                </a:solidFill>
                <a:cs typeface="Calibri" panose="020F0502020204030204" pitchFamily="34" charset="0"/>
              </a:rPr>
              <a:t>velocity  ‘ v ’ </a:t>
            </a:r>
            <a:r>
              <a:rPr lang="en-IN" sz="2200" dirty="0">
                <a:cs typeface="Calibri" panose="020F0502020204030204" pitchFamily="34" charset="0"/>
              </a:rPr>
              <a:t>– this effect is called </a:t>
            </a:r>
            <a:r>
              <a:rPr lang="en-IN" sz="2200" b="1" dirty="0">
                <a:solidFill>
                  <a:schemeClr val="accent5">
                    <a:lumMod val="50000"/>
                  </a:schemeClr>
                </a:solidFill>
                <a:cs typeface="Calibri" panose="020F0502020204030204" pitchFamily="34" charset="0"/>
              </a:rPr>
              <a:t>Compton effect </a:t>
            </a:r>
            <a:r>
              <a:rPr lang="en-IN" sz="2200" dirty="0">
                <a:cs typeface="Calibri" panose="020F0502020204030204" pitchFamily="34" charset="0"/>
              </a:rPr>
              <a:t>and the </a:t>
            </a:r>
            <a:r>
              <a:rPr lang="en-IN" sz="2200" b="1" dirty="0">
                <a:solidFill>
                  <a:schemeClr val="accent5">
                    <a:lumMod val="50000"/>
                  </a:schemeClr>
                </a:solidFill>
                <a:cs typeface="Calibri" panose="020F0502020204030204" pitchFamily="34" charset="0"/>
              </a:rPr>
              <a:t>shift in wavelength </a:t>
            </a:r>
            <a:r>
              <a:rPr lang="en-IN" sz="2200" dirty="0">
                <a:cs typeface="Calibri" panose="020F0502020204030204" pitchFamily="34" charset="0"/>
              </a:rPr>
              <a:t>is called </a:t>
            </a:r>
            <a:r>
              <a:rPr lang="en-IN" sz="2200" b="1" dirty="0">
                <a:solidFill>
                  <a:schemeClr val="accent5">
                    <a:lumMod val="50000"/>
                  </a:schemeClr>
                </a:solidFill>
                <a:cs typeface="Calibri" panose="020F0502020204030204" pitchFamily="34" charset="0"/>
              </a:rPr>
              <a:t>Compton shift</a:t>
            </a:r>
            <a:r>
              <a:rPr lang="en-IN" sz="2200" dirty="0">
                <a:cs typeface="Calibri" panose="020F0502020204030204" pitchFamily="34" charset="0"/>
              </a:rPr>
              <a:t>.</a:t>
            </a:r>
          </a:p>
          <a:p>
            <a:endParaRPr lang="en-US" sz="2200" dirty="0"/>
          </a:p>
          <a:p>
            <a:r>
              <a:rPr lang="en-US" sz="2200" dirty="0"/>
              <a:t>    Result of Compton scattering,</a:t>
            </a:r>
          </a:p>
          <a:p>
            <a:r>
              <a:rPr lang="en-US" sz="2200" dirty="0"/>
              <a:t> </a:t>
            </a:r>
          </a:p>
          <a:p>
            <a:pPr marL="857250" lvl="1" indent="-400050">
              <a:buAutoNum type="romanLcParenBoth"/>
            </a:pPr>
            <a:r>
              <a:rPr lang="en-US" sz="2200" b="1" dirty="0"/>
              <a:t>Unmodified radiations</a:t>
            </a:r>
          </a:p>
          <a:p>
            <a:pPr marL="857250" lvl="1" indent="-400050">
              <a:buAutoNum type="romanLcParenBoth"/>
            </a:pPr>
            <a:r>
              <a:rPr lang="en-US" sz="2200" b="1" dirty="0"/>
              <a:t>Modified radiations</a:t>
            </a:r>
          </a:p>
          <a:p>
            <a:pPr marL="857250" lvl="1" indent="-400050">
              <a:buAutoNum type="romanLcParenBoth"/>
            </a:pPr>
            <a:r>
              <a:rPr lang="en-US" sz="2200" b="1" dirty="0"/>
              <a:t>Recoil electron</a:t>
            </a:r>
          </a:p>
        </p:txBody>
      </p:sp>
      <p:pic>
        <p:nvPicPr>
          <p:cNvPr id="7" name="Picture 4" descr="The compton effect">
            <a:extLst>
              <a:ext uri="{FF2B5EF4-FFF2-40B4-BE49-F238E27FC236}">
                <a16:creationId xmlns:a16="http://schemas.microsoft.com/office/drawing/2014/main" id="{DEE3B9F8-CEDB-4F2B-B688-17E748EFB9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96" t="24217" r="7545" b="9228"/>
          <a:stretch/>
        </p:blipFill>
        <p:spPr bwMode="auto">
          <a:xfrm>
            <a:off x="5777039" y="4376572"/>
            <a:ext cx="5976257" cy="227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518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E7EBD5-C0FD-4E7D-994E-C6F93079A4BF}"/>
              </a:ext>
            </a:extLst>
          </p:cNvPr>
          <p:cNvSpPr txBox="1"/>
          <p:nvPr/>
        </p:nvSpPr>
        <p:spPr>
          <a:xfrm>
            <a:off x="577667" y="462146"/>
            <a:ext cx="10112103" cy="2800767"/>
          </a:xfrm>
          <a:prstGeom prst="rect">
            <a:avLst/>
          </a:prstGeom>
          <a:noFill/>
        </p:spPr>
        <p:txBody>
          <a:bodyPr wrap="square" rtlCol="0">
            <a:spAutoFit/>
          </a:bodyPr>
          <a:lstStyle/>
          <a:p>
            <a:pPr algn="just"/>
            <a:r>
              <a:rPr lang="en-US" sz="2200" b="1" dirty="0"/>
              <a:t>Compton effect</a:t>
            </a:r>
            <a:r>
              <a:rPr lang="en-US" sz="2200" dirty="0"/>
              <a:t>: 1921 – A.H. Compton</a:t>
            </a:r>
          </a:p>
          <a:p>
            <a:pPr algn="just"/>
            <a:endParaRPr lang="en-US" sz="2200" dirty="0"/>
          </a:p>
          <a:p>
            <a:pPr algn="just"/>
            <a:r>
              <a:rPr lang="en-US" sz="2200" dirty="0"/>
              <a:t>- a beam of monochromatic radiation such as X-rays, </a:t>
            </a:r>
            <a:r>
              <a:rPr lang="el-GR" sz="2200" dirty="0"/>
              <a:t>γ</a:t>
            </a:r>
            <a:r>
              <a:rPr lang="en-US" sz="2200" dirty="0"/>
              <a:t> – rays etc., of high frequency – fall on a fine scatterer, the beam is scattered into two components</a:t>
            </a:r>
          </a:p>
          <a:p>
            <a:pPr algn="just"/>
            <a:r>
              <a:rPr lang="en-US" sz="2200" dirty="0"/>
              <a:t>	(</a:t>
            </a:r>
            <a:r>
              <a:rPr lang="en-US" sz="2200" dirty="0" err="1"/>
              <a:t>i</a:t>
            </a:r>
            <a:r>
              <a:rPr lang="en-US" sz="2200" dirty="0"/>
              <a:t>) component having </a:t>
            </a:r>
            <a:r>
              <a:rPr lang="en-US" sz="2200" b="1" dirty="0">
                <a:solidFill>
                  <a:schemeClr val="accent5">
                    <a:lumMod val="50000"/>
                  </a:schemeClr>
                </a:solidFill>
              </a:rPr>
              <a:t>lower frequency/higher wavelength </a:t>
            </a:r>
            <a:r>
              <a:rPr lang="en-US" sz="2200" dirty="0"/>
              <a:t>compared to  	        incident  radiation – </a:t>
            </a:r>
            <a:r>
              <a:rPr lang="en-US" sz="2200" b="1" dirty="0">
                <a:solidFill>
                  <a:srgbClr val="FF0000"/>
                </a:solidFill>
              </a:rPr>
              <a:t>modified radiation – scattered radiation</a:t>
            </a:r>
          </a:p>
          <a:p>
            <a:pPr algn="just"/>
            <a:r>
              <a:rPr lang="en-US" sz="2200" b="1" dirty="0">
                <a:solidFill>
                  <a:srgbClr val="FF0000"/>
                </a:solidFill>
              </a:rPr>
              <a:t>	(ii)  Recoil electron</a:t>
            </a:r>
          </a:p>
          <a:p>
            <a:pPr algn="just"/>
            <a:r>
              <a:rPr lang="en-US" sz="2200" dirty="0"/>
              <a:t>  </a:t>
            </a:r>
            <a:endParaRPr lang="en-IN" sz="2200" dirty="0"/>
          </a:p>
        </p:txBody>
      </p:sp>
      <p:pic>
        <p:nvPicPr>
          <p:cNvPr id="7" name="Picture 2" descr="Compton Effect - Engineering Physics Class">
            <a:extLst>
              <a:ext uri="{FF2B5EF4-FFF2-40B4-BE49-F238E27FC236}">
                <a16:creationId xmlns:a16="http://schemas.microsoft.com/office/drawing/2014/main" id="{D753819D-82F4-4EEE-A1CA-A38AA9B80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357" y="2782388"/>
            <a:ext cx="5359400" cy="3744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8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4BE405A-830C-4B8A-A60F-4E9BB229BEBD}"/>
              </a:ext>
            </a:extLst>
          </p:cNvPr>
          <p:cNvSpPr txBox="1"/>
          <p:nvPr/>
        </p:nvSpPr>
        <p:spPr>
          <a:xfrm>
            <a:off x="203200" y="223520"/>
            <a:ext cx="9540240" cy="3477875"/>
          </a:xfrm>
          <a:prstGeom prst="rect">
            <a:avLst/>
          </a:prstGeom>
          <a:noFill/>
        </p:spPr>
        <p:txBody>
          <a:bodyPr wrap="square" rtlCol="0">
            <a:spAutoFit/>
          </a:bodyPr>
          <a:lstStyle/>
          <a:p>
            <a:pPr algn="just"/>
            <a:r>
              <a:rPr lang="en-US" sz="2000" b="1" u="sng" dirty="0">
                <a:solidFill>
                  <a:schemeClr val="accent6">
                    <a:lumMod val="50000"/>
                  </a:schemeClr>
                </a:solidFill>
              </a:rPr>
              <a:t>Theory of Compton effect</a:t>
            </a:r>
          </a:p>
          <a:p>
            <a:pPr algn="just"/>
            <a:endParaRPr lang="en-US" sz="2000" dirty="0"/>
          </a:p>
          <a:p>
            <a:pPr algn="just"/>
            <a:r>
              <a:rPr lang="en-US" sz="2000" b="1" u="sng" dirty="0">
                <a:solidFill>
                  <a:schemeClr val="accent6">
                    <a:lumMod val="50000"/>
                  </a:schemeClr>
                </a:solidFill>
              </a:rPr>
              <a:t>Principle &amp; Workin</a:t>
            </a:r>
            <a:r>
              <a:rPr lang="en-US" sz="2000" b="1" u="sng" dirty="0"/>
              <a:t>g</a:t>
            </a:r>
          </a:p>
          <a:p>
            <a:pPr algn="just"/>
            <a:endParaRPr lang="en-US" sz="2000" dirty="0"/>
          </a:p>
          <a:p>
            <a:pPr marL="285750" indent="-285750" algn="just">
              <a:buFontTx/>
              <a:buChar char="-"/>
            </a:pPr>
            <a:r>
              <a:rPr lang="en-US" sz="2000" dirty="0">
                <a:cs typeface="Arial" panose="020B0604020202020204" pitchFamily="34" charset="0"/>
              </a:rPr>
              <a:t>in Compton scattering the collision between a photon and an electron is considered.</a:t>
            </a:r>
          </a:p>
          <a:p>
            <a:pPr marL="285750" indent="-285750" algn="just">
              <a:buFontTx/>
              <a:buChar char="-"/>
            </a:pPr>
            <a:r>
              <a:rPr lang="en-US" sz="2000" dirty="0">
                <a:cs typeface="Arial" panose="020B0604020202020204" pitchFamily="34" charset="0"/>
              </a:rPr>
              <a:t>by applying the laws of conservation of energy and momentum – expression for Compton wavelength is derived</a:t>
            </a:r>
          </a:p>
          <a:p>
            <a:pPr marL="285750" indent="-285750" algn="just">
              <a:buFontTx/>
              <a:buChar char="-"/>
            </a:pPr>
            <a:r>
              <a:rPr lang="en-US" sz="2000" dirty="0">
                <a:cs typeface="Arial" panose="020B0604020202020204" pitchFamily="34" charset="0"/>
              </a:rPr>
              <a:t>During the collision process – a part of energy is given to the electron – which in turn increases the K.E. of the electron – so it recoils at an angle of </a:t>
            </a:r>
            <a:r>
              <a:rPr lang="en-US" sz="2000" b="1" dirty="0">
                <a:highlight>
                  <a:srgbClr val="FFFF00"/>
                </a:highlight>
                <a:cs typeface="Arial" panose="020B0604020202020204" pitchFamily="34" charset="0"/>
              </a:rPr>
              <a:t>ɸ</a:t>
            </a:r>
            <a:r>
              <a:rPr lang="en-US" sz="2000" dirty="0">
                <a:cs typeface="Arial" panose="020B0604020202020204" pitchFamily="34" charset="0"/>
              </a:rPr>
              <a:t>.</a:t>
            </a:r>
          </a:p>
          <a:p>
            <a:pPr marL="285750" indent="-285750" algn="just">
              <a:buFontTx/>
              <a:buChar char="-"/>
            </a:pPr>
            <a:r>
              <a:rPr lang="en-US" sz="2000" dirty="0">
                <a:cs typeface="Arial" panose="020B0604020202020204" pitchFamily="34" charset="0"/>
              </a:rPr>
              <a:t>The scattered photon moves with an energy </a:t>
            </a:r>
            <a:r>
              <a:rPr lang="en-US" sz="2000" b="1" dirty="0" err="1">
                <a:highlight>
                  <a:srgbClr val="FFFF00"/>
                </a:highlight>
                <a:cs typeface="Arial" panose="020B0604020202020204" pitchFamily="34" charset="0"/>
              </a:rPr>
              <a:t>hʋ</a:t>
            </a:r>
            <a:r>
              <a:rPr lang="en-US" sz="2000" b="1" dirty="0">
                <a:highlight>
                  <a:srgbClr val="FFFF00"/>
                </a:highlight>
                <a:cs typeface="Arial" panose="020B0604020202020204" pitchFamily="34" charset="0"/>
              </a:rPr>
              <a:t>ˈ</a:t>
            </a:r>
            <a:r>
              <a:rPr lang="en-US" sz="2000" dirty="0">
                <a:cs typeface="Arial" panose="020B0604020202020204" pitchFamily="34" charset="0"/>
              </a:rPr>
              <a:t> (less than </a:t>
            </a:r>
            <a:r>
              <a:rPr lang="en-US" sz="2000" dirty="0" err="1">
                <a:cs typeface="Arial" panose="020B0604020202020204" pitchFamily="34" charset="0"/>
              </a:rPr>
              <a:t>hʋ</a:t>
            </a:r>
            <a:r>
              <a:rPr lang="en-US" sz="2000" dirty="0">
                <a:cs typeface="Arial" panose="020B0604020202020204" pitchFamily="34" charset="0"/>
              </a:rPr>
              <a:t>), at an angle </a:t>
            </a:r>
            <a:r>
              <a:rPr lang="el-GR" sz="2000" b="1" dirty="0">
                <a:highlight>
                  <a:srgbClr val="FFFF00"/>
                </a:highlight>
                <a:cs typeface="Arial" panose="020B0604020202020204" pitchFamily="34" charset="0"/>
              </a:rPr>
              <a:t>θ</a:t>
            </a:r>
            <a:r>
              <a:rPr lang="en-US" sz="2000" dirty="0">
                <a:cs typeface="Arial" panose="020B0604020202020204" pitchFamily="34" charset="0"/>
              </a:rPr>
              <a:t> with respect to the original direction.</a:t>
            </a:r>
          </a:p>
        </p:txBody>
      </p:sp>
      <p:pic>
        <p:nvPicPr>
          <p:cNvPr id="6" name="Picture 5" descr="Theory Compton Effect">
            <a:extLst>
              <a:ext uri="{FF2B5EF4-FFF2-40B4-BE49-F238E27FC236}">
                <a16:creationId xmlns:a16="http://schemas.microsoft.com/office/drawing/2014/main" id="{EBA0A614-C428-465C-A5E0-5D5208ECC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807" y="3450772"/>
            <a:ext cx="4958080" cy="30806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ure38_26">
            <a:extLst>
              <a:ext uri="{FF2B5EF4-FFF2-40B4-BE49-F238E27FC236}">
                <a16:creationId xmlns:a16="http://schemas.microsoft.com/office/drawing/2014/main" id="{145D4DC9-1F5A-450D-9628-930DDDAE25D2}"/>
              </a:ext>
            </a:extLst>
          </p:cNvPr>
          <p:cNvPicPr>
            <a:picLocks noChangeAspect="1" noChangeArrowheads="1"/>
          </p:cNvPicPr>
          <p:nvPr/>
        </p:nvPicPr>
        <p:blipFill>
          <a:blip r:embed="rId4"/>
          <a:srcRect t="15695" b="19736"/>
          <a:stretch>
            <a:fillRect/>
          </a:stretch>
        </p:blipFill>
        <p:spPr bwMode="auto">
          <a:xfrm>
            <a:off x="546898" y="3751452"/>
            <a:ext cx="5178988" cy="2507829"/>
          </a:xfrm>
          <a:prstGeom prst="rect">
            <a:avLst/>
          </a:prstGeom>
          <a:noFill/>
        </p:spPr>
      </p:pic>
      <p:graphicFrame>
        <p:nvGraphicFramePr>
          <p:cNvPr id="8" name="Object 2">
            <a:extLst>
              <a:ext uri="{FF2B5EF4-FFF2-40B4-BE49-F238E27FC236}">
                <a16:creationId xmlns:a16="http://schemas.microsoft.com/office/drawing/2014/main" id="{7ACF38EB-28F1-4D87-AC01-674B5C8E97F3}"/>
              </a:ext>
            </a:extLst>
          </p:cNvPr>
          <p:cNvGraphicFramePr>
            <a:graphicFrameLocks noChangeAspect="1"/>
          </p:cNvGraphicFramePr>
          <p:nvPr>
            <p:extLst>
              <p:ext uri="{D42A27DB-BD31-4B8C-83A1-F6EECF244321}">
                <p14:modId xmlns:p14="http://schemas.microsoft.com/office/powerpoint/2010/main" val="878758754"/>
              </p:ext>
            </p:extLst>
          </p:nvPr>
        </p:nvGraphicFramePr>
        <p:xfrm>
          <a:off x="3892100" y="5691250"/>
          <a:ext cx="2965900" cy="943230"/>
        </p:xfrm>
        <a:graphic>
          <a:graphicData uri="http://schemas.openxmlformats.org/presentationml/2006/ole">
            <mc:AlternateContent xmlns:mc="http://schemas.openxmlformats.org/markup-compatibility/2006">
              <mc:Choice xmlns:v="urn:schemas-microsoft-com:vml" Requires="v">
                <p:oleObj name="Equation" r:id="rId5" imgW="1396800" imgH="431640" progId="Equation.3">
                  <p:embed/>
                </p:oleObj>
              </mc:Choice>
              <mc:Fallback>
                <p:oleObj name="Equation" r:id="rId5" imgW="1396800" imgH="431640" progId="Equation.3">
                  <p:embed/>
                  <p:pic>
                    <p:nvPicPr>
                      <p:cNvPr id="1945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2100" y="5691250"/>
                        <a:ext cx="2965900" cy="943230"/>
                      </a:xfrm>
                      <a:prstGeom prst="rect">
                        <a:avLst/>
                      </a:prstGeom>
                      <a:solidFill>
                        <a:srgbClr val="CCFFCC"/>
                      </a:solidFill>
                    </p:spPr>
                  </p:pic>
                </p:oleObj>
              </mc:Fallback>
            </mc:AlternateContent>
          </a:graphicData>
        </a:graphic>
      </p:graphicFrame>
    </p:spTree>
    <p:extLst>
      <p:ext uri="{BB962C8B-B14F-4D97-AF65-F5344CB8AC3E}">
        <p14:creationId xmlns:p14="http://schemas.microsoft.com/office/powerpoint/2010/main" val="321442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38_10_Figure">
            <a:extLst>
              <a:ext uri="{FF2B5EF4-FFF2-40B4-BE49-F238E27FC236}">
                <a16:creationId xmlns:a16="http://schemas.microsoft.com/office/drawing/2014/main" id="{72EC9E02-6146-40C4-8DEF-C94F980802C5}"/>
              </a:ext>
            </a:extLst>
          </p:cNvPr>
          <p:cNvPicPr>
            <a:picLocks noChangeAspect="1" noChangeArrowheads="1"/>
          </p:cNvPicPr>
          <p:nvPr/>
        </p:nvPicPr>
        <p:blipFill>
          <a:blip r:embed="rId3"/>
          <a:srcRect b="2322"/>
          <a:stretch>
            <a:fillRect/>
          </a:stretch>
        </p:blipFill>
        <p:spPr bwMode="auto">
          <a:xfrm>
            <a:off x="505986" y="270287"/>
            <a:ext cx="4505325" cy="6317426"/>
          </a:xfrm>
          <a:prstGeom prst="rect">
            <a:avLst/>
          </a:prstGeom>
          <a:noFill/>
          <a:ln w="9525">
            <a:noFill/>
            <a:miter lim="800000"/>
            <a:headEnd/>
            <a:tailEnd/>
          </a:ln>
        </p:spPr>
      </p:pic>
      <p:sp>
        <p:nvSpPr>
          <p:cNvPr id="6" name="Rectangle 3">
            <a:extLst>
              <a:ext uri="{FF2B5EF4-FFF2-40B4-BE49-F238E27FC236}">
                <a16:creationId xmlns:a16="http://schemas.microsoft.com/office/drawing/2014/main" id="{CCAF2ADB-57A9-45BB-990F-1B546362F1EE}"/>
              </a:ext>
            </a:extLst>
          </p:cNvPr>
          <p:cNvSpPr txBox="1">
            <a:spLocks noChangeArrowheads="1"/>
          </p:cNvSpPr>
          <p:nvPr/>
        </p:nvSpPr>
        <p:spPr>
          <a:xfrm>
            <a:off x="5398280" y="270287"/>
            <a:ext cx="4681891" cy="6099594"/>
          </a:xfrm>
          <a:prstGeom prst="rect">
            <a:avLst/>
          </a:prstGeom>
        </p:spPr>
        <p:txBody>
          <a:bodyPr vert="horz" lIns="91440" tIns="45720" rIns="91440" bIns="45720" rtlCol="0">
            <a:normAutofit/>
          </a:bodyPr>
          <a:lstStyle/>
          <a:p>
            <a:pPr marL="742950" marR="0" lvl="1" indent="-285750" algn="just" defTabSz="914400" rtl="0" eaLnBrk="1" fontAlgn="auto" latinLnBrk="0" hangingPunct="1">
              <a:lnSpc>
                <a:spcPct val="95000"/>
              </a:lnSpc>
              <a:spcBef>
                <a:spcPct val="20000"/>
              </a:spcBef>
              <a:spcAft>
                <a:spcPts val="0"/>
              </a:spcAft>
              <a:buClrTx/>
              <a:buSzTx/>
              <a:buFontTx/>
              <a:buChar char="•"/>
              <a:tabLst/>
              <a:defRPr/>
            </a:pPr>
            <a:r>
              <a:rPr kumimoji="0" lang="en-US" sz="2200" b="0" i="0" u="none" strike="noStrike" kern="1200" cap="none" spc="0" normalizeH="0" baseline="0" noProof="0" dirty="0">
                <a:ln>
                  <a:noFill/>
                </a:ln>
                <a:solidFill>
                  <a:schemeClr val="tx1"/>
                </a:solidFill>
                <a:effectLst/>
                <a:uLnTx/>
                <a:uFillTx/>
                <a:ea typeface="ＭＳ Ｐゴシック" pitchFamily="34" charset="-128"/>
                <a:cs typeface="+mn-cs"/>
              </a:rPr>
              <a:t>In the Compton experiment,            x rays are scattered from electrons. The scattered x rays have a longer wavelength than the incident x rays, and the scattered wavelength depends on the scattering angle ϕ.</a:t>
            </a:r>
          </a:p>
          <a:p>
            <a:pPr marL="742950" marR="0" lvl="1" indent="-285750" algn="just" defTabSz="914400" rtl="0" eaLnBrk="1" fontAlgn="auto" latinLnBrk="0" hangingPunct="1">
              <a:lnSpc>
                <a:spcPct val="95000"/>
              </a:lnSpc>
              <a:spcBef>
                <a:spcPct val="20000"/>
              </a:spcBef>
              <a:spcAft>
                <a:spcPts val="0"/>
              </a:spcAft>
              <a:buClrTx/>
              <a:buSzTx/>
              <a:buFontTx/>
              <a:buChar char="•"/>
              <a:tabLst/>
              <a:defRPr/>
            </a:pPr>
            <a:endParaRPr lang="en-US" sz="2200" dirty="0">
              <a:ea typeface="ＭＳ Ｐゴシック" pitchFamily="34" charset="-128"/>
            </a:endParaRPr>
          </a:p>
          <a:p>
            <a:pPr marL="742950" marR="0" lvl="1" indent="-285750" algn="just" defTabSz="914400" rtl="0" eaLnBrk="1" fontAlgn="auto" latinLnBrk="0" hangingPunct="1">
              <a:lnSpc>
                <a:spcPct val="95000"/>
              </a:lnSpc>
              <a:spcBef>
                <a:spcPct val="20000"/>
              </a:spcBef>
              <a:spcAft>
                <a:spcPts val="0"/>
              </a:spcAft>
              <a:buClrTx/>
              <a:buSzTx/>
              <a:buFontTx/>
              <a:buChar char="•"/>
              <a:tabLst/>
              <a:defRPr/>
            </a:pPr>
            <a:endParaRPr kumimoji="0" lang="en-US" sz="2200" b="0" i="0" u="none" strike="noStrike" kern="1200" cap="none" spc="0" normalizeH="0" baseline="0" noProof="0" dirty="0">
              <a:ln>
                <a:noFill/>
              </a:ln>
              <a:solidFill>
                <a:schemeClr val="tx1"/>
              </a:solidFill>
              <a:effectLst/>
              <a:uLnTx/>
              <a:uFillTx/>
              <a:ea typeface="ＭＳ Ｐゴシック" pitchFamily="34" charset="-128"/>
              <a:cs typeface="+mn-cs"/>
            </a:endParaRPr>
          </a:p>
          <a:p>
            <a:pPr marL="742950" marR="0" lvl="1" indent="-285750" algn="just" defTabSz="914400" rtl="0" eaLnBrk="1" fontAlgn="auto" latinLnBrk="0" hangingPunct="1">
              <a:lnSpc>
                <a:spcPct val="95000"/>
              </a:lnSpc>
              <a:spcBef>
                <a:spcPct val="20000"/>
              </a:spcBef>
              <a:spcAft>
                <a:spcPts val="0"/>
              </a:spcAft>
              <a:buClrTx/>
              <a:buSzTx/>
              <a:buFontTx/>
              <a:buChar char="•"/>
              <a:tabLst/>
              <a:defRPr/>
            </a:pPr>
            <a:r>
              <a:rPr kumimoji="0" lang="en-US" sz="2200" b="0" i="0" u="none" strike="noStrike" kern="1200" cap="none" spc="0" normalizeH="0" baseline="0" noProof="0" dirty="0">
                <a:ln>
                  <a:noFill/>
                </a:ln>
                <a:solidFill>
                  <a:schemeClr val="tx1"/>
                </a:solidFill>
                <a:effectLst/>
                <a:uLnTx/>
                <a:uFillTx/>
                <a:ea typeface="ＭＳ Ｐゴシック" pitchFamily="34" charset="-128"/>
                <a:cs typeface="+mn-cs"/>
              </a:rPr>
              <a:t>Explanation: When an incident photon collides with an electron, it transfers some of its energy to the electron. </a:t>
            </a:r>
            <a:r>
              <a:rPr kumimoji="0" lang="en-US" sz="2200" b="0" i="1" u="none" strike="noStrike" kern="1200" cap="none" spc="0" normalizeH="0" baseline="0" noProof="0" dirty="0">
                <a:ln>
                  <a:noFill/>
                </a:ln>
                <a:solidFill>
                  <a:schemeClr val="tx1"/>
                </a:solidFill>
                <a:effectLst/>
                <a:uLnTx/>
                <a:uFillTx/>
                <a:ea typeface="ＭＳ Ｐゴシック" pitchFamily="34" charset="-128"/>
                <a:cs typeface="+mn-cs"/>
              </a:rPr>
              <a:t>The scattered photon has less energy and a longer wavelength than the incident photon.</a:t>
            </a:r>
          </a:p>
        </p:txBody>
      </p:sp>
    </p:spTree>
    <p:extLst>
      <p:ext uri="{BB962C8B-B14F-4D97-AF65-F5344CB8AC3E}">
        <p14:creationId xmlns:p14="http://schemas.microsoft.com/office/powerpoint/2010/main" val="193460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419B93-F052-4257-BD96-83ABFD4C31F0}"/>
              </a:ext>
            </a:extLst>
          </p:cNvPr>
          <p:cNvSpPr/>
          <p:nvPr/>
        </p:nvSpPr>
        <p:spPr>
          <a:xfrm>
            <a:off x="162560"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6" name="Picture 7" descr="Sathyabama Institute, Chennai: Courses, Fees, Placements, Ranking,  Admission 2020">
            <a:extLst>
              <a:ext uri="{FF2B5EF4-FFF2-40B4-BE49-F238E27FC236}">
                <a16:creationId xmlns:a16="http://schemas.microsoft.com/office/drawing/2014/main" id="{7688F3B9-A890-49B6-B19E-72214D254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F2A9816-1499-403B-B257-A4C6A7DFA7E9}"/>
              </a:ext>
            </a:extLst>
          </p:cNvPr>
          <p:cNvSpPr txBox="1"/>
          <p:nvPr/>
        </p:nvSpPr>
        <p:spPr>
          <a:xfrm>
            <a:off x="337456" y="264493"/>
            <a:ext cx="11332030" cy="6186309"/>
          </a:xfrm>
          <a:prstGeom prst="rect">
            <a:avLst/>
          </a:prstGeom>
          <a:noFill/>
        </p:spPr>
        <p:txBody>
          <a:bodyPr wrap="square">
            <a:spAutoFit/>
          </a:bodyPr>
          <a:lstStyle/>
          <a:p>
            <a:pPr algn="just"/>
            <a:r>
              <a:rPr lang="en-IN" sz="2200" dirty="0">
                <a:latin typeface="Times New Roman" panose="02020603050405020304" pitchFamily="18" charset="0"/>
                <a:cs typeface="Times New Roman" panose="02020603050405020304" pitchFamily="18" charset="0"/>
              </a:rPr>
              <a:t>			</a:t>
            </a:r>
            <a:r>
              <a:rPr lang="en-IN" sz="2200" b="1" u="sng" dirty="0">
                <a:latin typeface="Times New Roman" panose="02020603050405020304" pitchFamily="18" charset="0"/>
                <a:cs typeface="Times New Roman" panose="02020603050405020304" pitchFamily="18" charset="0"/>
              </a:rPr>
              <a:t>Unit 1: Basis of Quantum Physics</a:t>
            </a:r>
          </a:p>
          <a:p>
            <a:pPr algn="just"/>
            <a:endParaRPr lang="en-IN" sz="2200" b="1" u="sng" dirty="0">
              <a:latin typeface="Times New Roman" panose="02020603050405020304" pitchFamily="18" charset="0"/>
              <a:cs typeface="Times New Roman" panose="02020603050405020304" pitchFamily="18" charset="0"/>
            </a:endParaRPr>
          </a:p>
          <a:p>
            <a:pPr algn="just"/>
            <a:r>
              <a:rPr lang="en-IN" sz="2200" b="1" u="sng" dirty="0">
                <a:latin typeface="Times New Roman" panose="02020603050405020304" pitchFamily="18" charset="0"/>
                <a:cs typeface="Times New Roman" panose="02020603050405020304" pitchFamily="18" charset="0"/>
              </a:rPr>
              <a:t>Syllabus</a:t>
            </a:r>
          </a:p>
          <a:p>
            <a:pPr algn="just"/>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Introduction - electromagnetic waves - Photoelectric effect, Compton scattering, photons, Franck-Hertz experiment, Bohr atom, electron diffraction.</a:t>
            </a:r>
          </a:p>
          <a:p>
            <a:pPr algn="just"/>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Wave - particle duality of radiation, de -Broglie waves, wave-particle duality of matter. </a:t>
            </a:r>
          </a:p>
          <a:p>
            <a:pPr algn="just"/>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Physical interpretation of wave function, conditions to be satisfied for an acceptable wave function, normalized wave function, wave packets.</a:t>
            </a:r>
          </a:p>
          <a:p>
            <a:pPr algn="just"/>
            <a:r>
              <a:rPr lang="en-IN" sz="2200" dirty="0">
                <a:latin typeface="Times New Roman" panose="02020603050405020304" pitchFamily="18" charset="0"/>
                <a:cs typeface="Times New Roman" panose="02020603050405020304" pitchFamily="18" charset="0"/>
              </a:rPr>
              <a:t>Heisenberg uncertainty principle - statement, applications to radius of Bohr’s first orbit and to energy of particle in 1D box. Operators associated with different observables. </a:t>
            </a:r>
          </a:p>
          <a:p>
            <a:pPr algn="just"/>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Schrodinger Equation – stationary states - Eigen value, Eigen function. </a:t>
            </a:r>
          </a:p>
          <a:p>
            <a:pPr algn="just"/>
            <a:r>
              <a:rPr lang="en-IN" sz="2200" dirty="0">
                <a:latin typeface="Times New Roman" panose="02020603050405020304" pitchFamily="18" charset="0"/>
                <a:cs typeface="Times New Roman" panose="02020603050405020304" pitchFamily="18" charset="0"/>
              </a:rPr>
              <a:t>Physical applications of Schrödinger’s equation to </a:t>
            </a:r>
          </a:p>
          <a:p>
            <a:pPr algn="just"/>
            <a:r>
              <a:rPr lang="en-IN" sz="2200" dirty="0">
                <a:latin typeface="Times New Roman" panose="02020603050405020304" pitchFamily="18" charset="0"/>
                <a:cs typeface="Times New Roman" panose="02020603050405020304" pitchFamily="18" charset="0"/>
              </a:rPr>
              <a:t>(</a:t>
            </a:r>
            <a:r>
              <a:rPr lang="en-IN" sz="2200" dirty="0" err="1">
                <a:latin typeface="Times New Roman" panose="02020603050405020304" pitchFamily="18" charset="0"/>
                <a:cs typeface="Times New Roman" panose="02020603050405020304" pitchFamily="18" charset="0"/>
              </a:rPr>
              <a:t>i</a:t>
            </a:r>
            <a:r>
              <a:rPr lang="en-IN" sz="2200" dirty="0">
                <a:latin typeface="Times New Roman" panose="02020603050405020304" pitchFamily="18" charset="0"/>
                <a:cs typeface="Times New Roman" panose="02020603050405020304" pitchFamily="18" charset="0"/>
              </a:rPr>
              <a:t>) square well potential in one dimension: transmission and reflection coefficient at a barrier. </a:t>
            </a:r>
          </a:p>
          <a:p>
            <a:pPr algn="just"/>
            <a:r>
              <a:rPr lang="en-IN" sz="2200" dirty="0">
                <a:latin typeface="Times New Roman" panose="02020603050405020304" pitchFamily="18" charset="0"/>
                <a:cs typeface="Times New Roman" panose="02020603050405020304" pitchFamily="18" charset="0"/>
              </a:rPr>
              <a:t>Application of barrier penetration-α decay, field-ionization and scanning tunnelling microscope</a:t>
            </a:r>
          </a:p>
        </p:txBody>
      </p:sp>
    </p:spTree>
    <p:extLst>
      <p:ext uri="{BB962C8B-B14F-4D97-AF65-F5344CB8AC3E}">
        <p14:creationId xmlns:p14="http://schemas.microsoft.com/office/powerpoint/2010/main" val="1771126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01257"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E0CC75B-3364-42EE-BBBE-DD580079149F}"/>
              </a:ext>
            </a:extLst>
          </p:cNvPr>
          <p:cNvSpPr txBox="1"/>
          <p:nvPr/>
        </p:nvSpPr>
        <p:spPr>
          <a:xfrm>
            <a:off x="664029" y="480189"/>
            <a:ext cx="10254342" cy="3707875"/>
          </a:xfrm>
          <a:prstGeom prst="rect">
            <a:avLst/>
          </a:prstGeom>
          <a:noFill/>
        </p:spPr>
        <p:txBody>
          <a:bodyPr wrap="square">
            <a:spAutoFit/>
          </a:bodyPr>
          <a:lstStyle/>
          <a:p>
            <a:pPr algn="just">
              <a:lnSpc>
                <a:spcPct val="130000"/>
              </a:lnSpc>
              <a:spcAft>
                <a:spcPts val="1000"/>
              </a:spcAft>
              <a:tabLst>
                <a:tab pos="342900" algn="l"/>
              </a:tabLst>
            </a:pPr>
            <a:r>
              <a:rPr lang="en-US" sz="24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PHOTON</a:t>
            </a:r>
            <a:endParaRPr lang="en-IN" sz="2400"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30000"/>
              </a:lnSpc>
              <a:spcAft>
                <a:spcPts val="1000"/>
              </a:spcAft>
              <a:tabLst>
                <a:tab pos="342900" algn="l"/>
              </a:tabLst>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photon is the </a:t>
            </a: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smallest discrete amount or quantum of electromagnetic radiation</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It is the basic unit of all light.</a:t>
            </a:r>
          </a:p>
          <a:p>
            <a:r>
              <a:rPr lang="en-US" sz="2400" dirty="0">
                <a:latin typeface="Times New Roman" panose="02020603050405020304" pitchFamily="18" charset="0"/>
                <a:cs typeface="Times New Roman" panose="02020603050405020304" pitchFamily="18" charset="0"/>
              </a:rPr>
              <a:t>The discrete energy values in the form of small packets or bundles or </a:t>
            </a:r>
            <a:r>
              <a:rPr lang="en-US" sz="2400" dirty="0" err="1">
                <a:latin typeface="Times New Roman" panose="02020603050405020304" pitchFamily="18" charset="0"/>
                <a:cs typeface="Times New Roman" panose="02020603050405020304" pitchFamily="18" charset="0"/>
              </a:rPr>
              <a:t>quantas</a:t>
            </a:r>
            <a:r>
              <a:rPr lang="en-US" sz="2400" dirty="0">
                <a:latin typeface="Times New Roman" panose="02020603050405020304" pitchFamily="18" charset="0"/>
                <a:cs typeface="Times New Roman" panose="02020603050405020304" pitchFamily="18" charset="0"/>
              </a:rPr>
              <a:t> of definite frequency or wavelength are called photons.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These photons propagates like a particle with speed of light (3 x 10</a:t>
            </a:r>
            <a:r>
              <a:rPr lang="en-US" sz="2400" baseline="30000" dirty="0">
                <a:latin typeface="Times New Roman" panose="02020603050405020304" pitchFamily="18" charset="0"/>
                <a:cs typeface="Times New Roman" panose="02020603050405020304" pitchFamily="18" charset="0"/>
              </a:rPr>
              <a:t>8</a:t>
            </a:r>
            <a:r>
              <a:rPr lang="en-US" sz="2400" dirty="0">
                <a:latin typeface="Times New Roman" panose="02020603050405020304" pitchFamily="18" charset="0"/>
                <a:cs typeface="Times New Roman" panose="02020603050405020304" pitchFamily="18" charset="0"/>
              </a:rPr>
              <a:t> m/s) </a:t>
            </a:r>
          </a:p>
          <a:p>
            <a:pPr algn="just">
              <a:lnSpc>
                <a:spcPct val="130000"/>
              </a:lnSpc>
              <a:spcAft>
                <a:spcPts val="1000"/>
              </a:spcAft>
              <a:tabLst>
                <a:tab pos="342900" algn="l"/>
              </a:tabLst>
            </a:pPr>
            <a:endParaRPr lang="en-I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2CC682C9-6F78-477E-80B8-BF43A8DED456}"/>
              </a:ext>
            </a:extLst>
          </p:cNvPr>
          <p:cNvSpPr txBox="1"/>
          <p:nvPr/>
        </p:nvSpPr>
        <p:spPr>
          <a:xfrm>
            <a:off x="664028" y="4152761"/>
            <a:ext cx="10482942" cy="2255617"/>
          </a:xfrm>
          <a:prstGeom prst="rect">
            <a:avLst/>
          </a:prstGeom>
          <a:noFill/>
        </p:spPr>
        <p:txBody>
          <a:bodyPr wrap="square">
            <a:spAutoFit/>
          </a:bodyPr>
          <a:lstStyle/>
          <a:p>
            <a:pPr algn="just">
              <a:lnSpc>
                <a:spcPct val="130000"/>
              </a:lnSpc>
              <a:spcAft>
                <a:spcPts val="1000"/>
              </a:spcAft>
              <a:tabLst>
                <a:tab pos="342900" algn="l"/>
              </a:tabLs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per Einstein’s light quantum theory, </a:t>
            </a:r>
            <a:r>
              <a:rPr lang="en-US" sz="2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photons have energy equal to their oscillation frequency times Planck’s constant</a:t>
            </a: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Einstein proved that light is a flow of photons, the energy of these photons is the height of their oscillation frequency, and the intensity of the light corresponds to the number of photons. Essentially, he explained how a stream of photons can act both as a wave and particle.  x</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3338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B7B2F529-9F52-499C-AC3C-1C1956EFEBE1}"/>
              </a:ext>
            </a:extLst>
          </p:cNvPr>
          <p:cNvSpPr txBox="1"/>
          <p:nvPr/>
        </p:nvSpPr>
        <p:spPr>
          <a:xfrm>
            <a:off x="326210" y="216306"/>
            <a:ext cx="5508534" cy="6324808"/>
          </a:xfrm>
          <a:prstGeom prst="rect">
            <a:avLst/>
          </a:prstGeom>
          <a:noFill/>
        </p:spPr>
        <p:txBody>
          <a:bodyPr wrap="square">
            <a:spAutoFit/>
          </a:bodyPr>
          <a:lstStyle/>
          <a:p>
            <a:pPr algn="just">
              <a:spcAft>
                <a:spcPts val="1000"/>
              </a:spcAft>
              <a:tabLst>
                <a:tab pos="342900" algn="l"/>
              </a:tabLst>
            </a:pPr>
            <a:r>
              <a:rPr lang="en-US" sz="20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Photon properties:</a:t>
            </a:r>
            <a:endParaRPr lang="en-IN" sz="2000"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tabLst>
                <a:tab pos="3429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basic properties of photons are:</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400"/>
              </a:spcAft>
              <a:buSzPts val="1000"/>
              <a:buFont typeface="Symbol" panose="05050102010706020507" pitchFamily="18" charset="2"/>
              <a:buChar char=""/>
              <a:tabLst>
                <a:tab pos="342900" algn="l"/>
                <a:tab pos="4572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Zero mass and rest energy and  exist as moving particles.</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400"/>
              </a:spcAft>
              <a:buSzPts val="1000"/>
              <a:buFont typeface="Symbol" panose="05050102010706020507" pitchFamily="18" charset="2"/>
              <a:buChar char=""/>
              <a:tabLst>
                <a:tab pos="342900" algn="l"/>
                <a:tab pos="4572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electric charge.</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400"/>
              </a:spcAft>
              <a:buSzPts val="1000"/>
              <a:buFont typeface="Symbol" panose="05050102010706020507" pitchFamily="18" charset="2"/>
              <a:buChar char=""/>
              <a:tabLst>
                <a:tab pos="342900" algn="l"/>
                <a:tab pos="4572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Stable.</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400"/>
              </a:spcAft>
              <a:buSzPts val="1000"/>
              <a:buFont typeface="Symbol" panose="05050102010706020507" pitchFamily="18" charset="2"/>
              <a:buChar char=""/>
              <a:tabLst>
                <a:tab pos="342900" algn="l"/>
                <a:tab pos="4572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Carry energy and momentum which are dependent on the frequency.</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400"/>
              </a:spcAft>
              <a:buSzPts val="1000"/>
              <a:buFont typeface="Symbol" panose="05050102010706020507" pitchFamily="18" charset="2"/>
              <a:buChar char=""/>
              <a:tabLst>
                <a:tab pos="342900" algn="l"/>
                <a:tab pos="4572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Have interactions with other particles such as electrons, such as the Compton effect.</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400"/>
              </a:spcAft>
              <a:buSzPts val="1000"/>
              <a:buFont typeface="Symbol" panose="05050102010706020507" pitchFamily="18" charset="2"/>
              <a:buChar char=""/>
              <a:tabLst>
                <a:tab pos="342900" algn="l"/>
                <a:tab pos="4572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They can be destroyed or created by many natural processes, for instance when radiation is absorbed or emitted.</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anose="05050102010706020507" pitchFamily="18" charset="2"/>
              <a:buChar char=""/>
              <a:tabLst>
                <a:tab pos="342900" algn="l"/>
                <a:tab pos="4572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in empty space, they travel at the speed of light.</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Photons are similar to that of electrons</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They do not ionise gas.</a:t>
            </a:r>
          </a:p>
          <a:p>
            <a:pPr lvl="0" algn="just">
              <a:spcAft>
                <a:spcPts val="1000"/>
              </a:spcAft>
              <a:buSzPts val="1000"/>
              <a:tabLst>
                <a:tab pos="342900" algn="l"/>
                <a:tab pos="457200" algn="l"/>
              </a:tabLst>
            </a:pP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4C6174-A821-4066-83CC-3ED04F64E7C2}"/>
              </a:ext>
            </a:extLst>
          </p:cNvPr>
          <p:cNvSpPr txBox="1"/>
          <p:nvPr/>
        </p:nvSpPr>
        <p:spPr>
          <a:xfrm>
            <a:off x="5834744" y="350269"/>
            <a:ext cx="5856876" cy="6555641"/>
          </a:xfrm>
          <a:prstGeom prst="rect">
            <a:avLst/>
          </a:prstGeom>
          <a:noFill/>
        </p:spPr>
        <p:txBody>
          <a:bodyPr wrap="square">
            <a:spAutoFit/>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For electrons the definite quantities are ‘e’ and ‘m’.  Similarly for photons the definite quantities are ‘h’ and ‘c’</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Photons will not have any charge.  They are neutral and hence they are not affected by magnetic (or) electric field.</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Energy of the photon is given by E = </a:t>
            </a:r>
            <a:r>
              <a:rPr lang="en-US" sz="2000" dirty="0" err="1">
                <a:latin typeface="Times New Roman" panose="02020603050405020304" pitchFamily="18" charset="0"/>
                <a:cs typeface="Times New Roman" panose="02020603050405020304" pitchFamily="18" charset="0"/>
              </a:rPr>
              <a:t>hʋ</a:t>
            </a:r>
            <a:r>
              <a:rPr lang="en-US" sz="2000" dirty="0">
                <a:latin typeface="Times New Roman" panose="02020603050405020304" pitchFamily="18" charset="0"/>
                <a:cs typeface="Times New Roman" panose="02020603050405020304" pitchFamily="18" charset="0"/>
              </a:rPr>
              <a:t>, which varies w.r.t the type of radiation frequencies.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momentum of photon is given by p =m/ </a:t>
            </a:r>
            <a:r>
              <a:rPr lang="el-GR" sz="2000" dirty="0">
                <a:latin typeface="Times New Roman" panose="02020603050405020304" pitchFamily="18" charset="0"/>
                <a:cs typeface="Times New Roman" panose="02020603050405020304" pitchFamily="18" charset="0"/>
              </a:rPr>
              <a:t>λ</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The relation between energy and the momentum of the photon is given by </a:t>
            </a:r>
          </a:p>
          <a:p>
            <a:pPr marL="0" lvl="1"/>
            <a:r>
              <a:rPr lang="en-US" sz="2000" dirty="0">
                <a:latin typeface="Times New Roman" panose="02020603050405020304" pitchFamily="18" charset="0"/>
                <a:cs typeface="Times New Roman" panose="02020603050405020304" pitchFamily="18" charset="0"/>
              </a:rPr>
              <a:t>                  E = m c</a:t>
            </a:r>
            <a:r>
              <a:rPr lang="en-US" sz="2000" baseline="30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p>
            <a:pPr marL="0" lvl="1"/>
            <a:r>
              <a:rPr lang="en-US" sz="2000" dirty="0">
                <a:latin typeface="Times New Roman" panose="02020603050405020304" pitchFamily="18" charset="0"/>
                <a:cs typeface="Times New Roman" panose="02020603050405020304" pitchFamily="18" charset="0"/>
              </a:rPr>
              <a:t>	     </a:t>
            </a:r>
          </a:p>
          <a:p>
            <a:pPr marL="0" lvl="1"/>
            <a:r>
              <a:rPr lang="en-US" sz="2000" dirty="0">
                <a:latin typeface="Times New Roman" panose="02020603050405020304" pitchFamily="18" charset="0"/>
                <a:cs typeface="Times New Roman" panose="02020603050405020304" pitchFamily="18" charset="0"/>
              </a:rPr>
              <a:t>                m = E/ c</a:t>
            </a:r>
            <a:r>
              <a:rPr lang="en-US" sz="2000" baseline="30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p>
            <a:pPr marL="0" lvl="1"/>
            <a:r>
              <a:rPr lang="en-US" sz="2000" dirty="0">
                <a:latin typeface="Times New Roman" panose="02020603050405020304" pitchFamily="18" charset="0"/>
                <a:cs typeface="Times New Roman" panose="02020603050405020304" pitchFamily="18" charset="0"/>
              </a:rPr>
              <a:t>               </a:t>
            </a:r>
          </a:p>
          <a:p>
            <a:pPr marL="0" lvl="1"/>
            <a:r>
              <a:rPr lang="en-US" sz="2000" dirty="0">
                <a:latin typeface="Times New Roman" panose="02020603050405020304" pitchFamily="18" charset="0"/>
                <a:cs typeface="Times New Roman" panose="02020603050405020304" pitchFamily="18" charset="0"/>
              </a:rPr>
              <a:t>                m = </a:t>
            </a:r>
            <a:r>
              <a:rPr lang="en-US" sz="2000" dirty="0" err="1">
                <a:latin typeface="Times New Roman" panose="02020603050405020304" pitchFamily="18" charset="0"/>
                <a:cs typeface="Times New Roman" panose="02020603050405020304" pitchFamily="18" charset="0"/>
              </a:rPr>
              <a:t>hʋ</a:t>
            </a:r>
            <a:r>
              <a:rPr lang="en-US" sz="2000" dirty="0">
                <a:latin typeface="Times New Roman" panose="02020603050405020304" pitchFamily="18" charset="0"/>
                <a:cs typeface="Times New Roman" panose="02020603050405020304" pitchFamily="18" charset="0"/>
              </a:rPr>
              <a:t> / c</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h /c </a:t>
            </a:r>
            <a:r>
              <a:rPr lang="el-GR" sz="2000" dirty="0">
                <a:latin typeface="Times New Roman" panose="02020603050405020304" pitchFamily="18" charset="0"/>
                <a:cs typeface="Times New Roman" panose="02020603050405020304" pitchFamily="18" charset="0"/>
              </a:rPr>
              <a:t>λ</a:t>
            </a:r>
            <a:endParaRPr lang="en-US" sz="2000" dirty="0">
              <a:latin typeface="Times New Roman" panose="02020603050405020304" pitchFamily="18" charset="0"/>
              <a:cs typeface="Times New Roman" panose="02020603050405020304" pitchFamily="18" charset="0"/>
            </a:endParaRPr>
          </a:p>
          <a:p>
            <a:pPr marL="0" lvl="1"/>
            <a:endParaRPr lang="en-US" sz="2000" dirty="0">
              <a:latin typeface="Times New Roman" panose="02020603050405020304" pitchFamily="18" charset="0"/>
              <a:cs typeface="Times New Roman" panose="02020603050405020304" pitchFamily="18" charset="0"/>
            </a:endParaRPr>
          </a:p>
          <a:p>
            <a:pPr marL="0" lvl="1"/>
            <a:r>
              <a:rPr lang="en-US" sz="2000" dirty="0">
                <a:latin typeface="Times New Roman" panose="02020603050405020304" pitchFamily="18" charset="0"/>
                <a:cs typeface="Times New Roman" panose="02020603050405020304" pitchFamily="18" charset="0"/>
              </a:rPr>
              <a:t>        the momentum of the photon is given by,</a:t>
            </a:r>
          </a:p>
          <a:p>
            <a:pPr marL="0" lvl="1"/>
            <a:endParaRPr lang="en-US" sz="2000" dirty="0">
              <a:latin typeface="Times New Roman" panose="02020603050405020304" pitchFamily="18" charset="0"/>
              <a:cs typeface="Times New Roman" panose="02020603050405020304" pitchFamily="18" charset="0"/>
            </a:endParaRPr>
          </a:p>
          <a:p>
            <a:pPr marL="0" lvl="1"/>
            <a:r>
              <a:rPr lang="en-US" sz="2000" dirty="0">
                <a:latin typeface="Times New Roman" panose="02020603050405020304" pitchFamily="18" charset="0"/>
                <a:cs typeface="Times New Roman" panose="02020603050405020304" pitchFamily="18" charset="0"/>
              </a:rPr>
              <a:t>	         p = mc = (</a:t>
            </a:r>
            <a:r>
              <a:rPr lang="en-US" sz="2000" dirty="0" err="1">
                <a:latin typeface="Times New Roman" panose="02020603050405020304" pitchFamily="18" charset="0"/>
                <a:cs typeface="Times New Roman" panose="02020603050405020304" pitchFamily="18" charset="0"/>
              </a:rPr>
              <a:t>hʋ</a:t>
            </a:r>
            <a:r>
              <a:rPr lang="en-US" sz="2000" dirty="0">
                <a:latin typeface="Times New Roman" panose="02020603050405020304" pitchFamily="18" charset="0"/>
                <a:cs typeface="Times New Roman" panose="02020603050405020304" pitchFamily="18" charset="0"/>
              </a:rPr>
              <a:t> / c</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x c = </a:t>
            </a:r>
            <a:r>
              <a:rPr lang="en-US" sz="2000" dirty="0" err="1">
                <a:latin typeface="Times New Roman" panose="02020603050405020304" pitchFamily="18" charset="0"/>
                <a:cs typeface="Times New Roman" panose="02020603050405020304" pitchFamily="18" charset="0"/>
              </a:rPr>
              <a:t>hʋ</a:t>
            </a:r>
            <a:r>
              <a:rPr lang="en-US" sz="2000" dirty="0">
                <a:latin typeface="Times New Roman" panose="02020603050405020304" pitchFamily="18" charset="0"/>
                <a:cs typeface="Times New Roman" panose="02020603050405020304" pitchFamily="18" charset="0"/>
              </a:rPr>
              <a:t> / c = h / </a:t>
            </a:r>
            <a:r>
              <a:rPr lang="el-GR" sz="2000" dirty="0">
                <a:latin typeface="Times New Roman" panose="02020603050405020304" pitchFamily="18" charset="0"/>
                <a:cs typeface="Times New Roman" panose="02020603050405020304" pitchFamily="18" charset="0"/>
              </a:rPr>
              <a:t>λ</a:t>
            </a: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409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DEB02844-15D8-4608-8BAC-61F5BBBDF8FC}"/>
              </a:ext>
            </a:extLst>
          </p:cNvPr>
          <p:cNvPicPr>
            <a:picLocks noChangeAspect="1" noChangeArrowheads="1"/>
          </p:cNvPicPr>
          <p:nvPr/>
        </p:nvPicPr>
        <p:blipFill>
          <a:blip r:embed="rId3"/>
          <a:srcRect/>
          <a:stretch>
            <a:fillRect/>
          </a:stretch>
        </p:blipFill>
        <p:spPr bwMode="auto">
          <a:xfrm>
            <a:off x="527957" y="2429062"/>
            <a:ext cx="4376057" cy="2794835"/>
          </a:xfrm>
          <a:prstGeom prst="rect">
            <a:avLst/>
          </a:prstGeom>
          <a:noFill/>
          <a:ln w="9525">
            <a:noFill/>
            <a:miter lim="800000"/>
            <a:headEnd/>
            <a:tailEnd/>
          </a:ln>
          <a:effectLst/>
        </p:spPr>
      </p:pic>
      <p:sp>
        <p:nvSpPr>
          <p:cNvPr id="6" name="Title 1">
            <a:extLst>
              <a:ext uri="{FF2B5EF4-FFF2-40B4-BE49-F238E27FC236}">
                <a16:creationId xmlns:a16="http://schemas.microsoft.com/office/drawing/2014/main" id="{A3066F3E-5ED2-4B38-B93B-A12E4DD41D80}"/>
              </a:ext>
            </a:extLst>
          </p:cNvPr>
          <p:cNvSpPr txBox="1">
            <a:spLocks/>
          </p:cNvSpPr>
          <p:nvPr/>
        </p:nvSpPr>
        <p:spPr>
          <a:xfrm>
            <a:off x="1915886" y="609607"/>
            <a:ext cx="5976257" cy="7159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a:t>Franck-Hertz experiment</a:t>
            </a:r>
            <a:endParaRPr lang="en-IN" b="1" u="sng" dirty="0"/>
          </a:p>
        </p:txBody>
      </p:sp>
      <p:pic>
        <p:nvPicPr>
          <p:cNvPr id="2050" name="Picture 2" descr="Best Franck Hertz Versuch GIFs | Gfycat">
            <a:extLst>
              <a:ext uri="{FF2B5EF4-FFF2-40B4-BE49-F238E27FC236}">
                <a16:creationId xmlns:a16="http://schemas.microsoft.com/office/drawing/2014/main" id="{4D61698B-C1D9-441C-B508-3679EE70D7E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12955" y="2429062"/>
            <a:ext cx="59055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139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58547" y="91395"/>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f hz 1.jpg">
            <a:extLst>
              <a:ext uri="{FF2B5EF4-FFF2-40B4-BE49-F238E27FC236}">
                <a16:creationId xmlns:a16="http://schemas.microsoft.com/office/drawing/2014/main" id="{AB5C88E2-3EC1-4D94-B026-ABCAEBDDF9A4}"/>
              </a:ext>
            </a:extLst>
          </p:cNvPr>
          <p:cNvPicPr>
            <a:picLocks noChangeAspect="1" noChangeArrowheads="1"/>
          </p:cNvPicPr>
          <p:nvPr/>
        </p:nvPicPr>
        <p:blipFill>
          <a:blip r:embed="rId3"/>
          <a:srcRect/>
          <a:stretch>
            <a:fillRect/>
          </a:stretch>
        </p:blipFill>
        <p:spPr bwMode="auto">
          <a:xfrm>
            <a:off x="2172681" y="1441887"/>
            <a:ext cx="7290207" cy="4214842"/>
          </a:xfrm>
          <a:prstGeom prst="rect">
            <a:avLst/>
          </a:prstGeom>
          <a:noFill/>
          <a:ln w="9525">
            <a:noFill/>
            <a:miter lim="800000"/>
            <a:headEnd/>
            <a:tailEnd/>
          </a:ln>
        </p:spPr>
      </p:pic>
      <p:sp>
        <p:nvSpPr>
          <p:cNvPr id="3" name="TextBox 2">
            <a:extLst>
              <a:ext uri="{FF2B5EF4-FFF2-40B4-BE49-F238E27FC236}">
                <a16:creationId xmlns:a16="http://schemas.microsoft.com/office/drawing/2014/main" id="{EE9DD287-4AFC-4629-98BC-2271CAAF3051}"/>
              </a:ext>
            </a:extLst>
          </p:cNvPr>
          <p:cNvSpPr txBox="1"/>
          <p:nvPr/>
        </p:nvSpPr>
        <p:spPr>
          <a:xfrm>
            <a:off x="752585" y="505031"/>
            <a:ext cx="2600705" cy="523220"/>
          </a:xfrm>
          <a:prstGeom prst="rect">
            <a:avLst/>
          </a:prstGeom>
          <a:noFill/>
        </p:spPr>
        <p:txBody>
          <a:bodyPr wrap="square" rtlCol="0">
            <a:spAutoFit/>
          </a:bodyPr>
          <a:lstStyle/>
          <a:p>
            <a:r>
              <a:rPr lang="en-US" sz="2800" b="1" u="sng" dirty="0"/>
              <a:t>Construction:</a:t>
            </a:r>
            <a:endParaRPr lang="en-IN" sz="2800" b="1" u="sng" dirty="0"/>
          </a:p>
        </p:txBody>
      </p:sp>
    </p:spTree>
    <p:extLst>
      <p:ext uri="{BB962C8B-B14F-4D97-AF65-F5344CB8AC3E}">
        <p14:creationId xmlns:p14="http://schemas.microsoft.com/office/powerpoint/2010/main" val="3296028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638DC054-BA45-4FBD-9DB8-02DC12F25F7E}"/>
              </a:ext>
            </a:extLst>
          </p:cNvPr>
          <p:cNvSpPr txBox="1">
            <a:spLocks/>
          </p:cNvSpPr>
          <p:nvPr/>
        </p:nvSpPr>
        <p:spPr>
          <a:xfrm>
            <a:off x="527929" y="1519577"/>
            <a:ext cx="10608157" cy="48325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It demonstrate the existence of excited states in mercury atoms. </a:t>
            </a:r>
          </a:p>
          <a:p>
            <a:pPr algn="just"/>
            <a:r>
              <a:rPr lang="en-US" sz="2400" dirty="0"/>
              <a:t>It confirms the prediction of quantum theory that electrons occupy only discrete, quantized energy states. </a:t>
            </a:r>
          </a:p>
          <a:p>
            <a:pPr algn="just"/>
            <a:r>
              <a:rPr lang="en-US" sz="2400" dirty="0"/>
              <a:t>This experiment supports Bohr model of atom. For this great invention they have been awarded </a:t>
            </a:r>
            <a:r>
              <a:rPr lang="en-US" sz="2400" b="1" dirty="0"/>
              <a:t>Nobel Prize </a:t>
            </a:r>
            <a:r>
              <a:rPr lang="en-US" sz="2400" dirty="0"/>
              <a:t>in Physics in the year 1925.</a:t>
            </a:r>
            <a:endParaRPr lang="en-IN" sz="2400" dirty="0"/>
          </a:p>
          <a:p>
            <a:pPr algn="just"/>
            <a:r>
              <a:rPr lang="en-IN" sz="2400" dirty="0"/>
              <a:t>The electrons transfer their </a:t>
            </a:r>
            <a:r>
              <a:rPr lang="en-IN" sz="2400" b="1" dirty="0"/>
              <a:t>KE</a:t>
            </a:r>
            <a:r>
              <a:rPr lang="en-IN" sz="2400" dirty="0"/>
              <a:t> during inelastic collisions with atoms in discrete packets.</a:t>
            </a:r>
          </a:p>
          <a:p>
            <a:pPr algn="just"/>
            <a:r>
              <a:rPr lang="en-US" sz="2400" dirty="0"/>
              <a:t>With the help of </a:t>
            </a:r>
            <a:r>
              <a:rPr lang="en-US" sz="2400" b="1" dirty="0">
                <a:solidFill>
                  <a:srgbClr val="FF0000"/>
                </a:solidFill>
              </a:rPr>
              <a:t>thermionic emission</a:t>
            </a:r>
            <a:r>
              <a:rPr lang="en-US" sz="2400" dirty="0"/>
              <a:t>, electrons are emitted by a heated cathode, and then accelerated toward a grid which is at a positive potential, relative to the cathode. </a:t>
            </a:r>
          </a:p>
          <a:p>
            <a:pPr algn="just"/>
            <a:r>
              <a:rPr lang="en-US" sz="2400" dirty="0"/>
              <a:t>The collecting plate is at a lower potential and is negative with respect to mesh grid. </a:t>
            </a:r>
          </a:p>
        </p:txBody>
      </p:sp>
      <p:sp>
        <p:nvSpPr>
          <p:cNvPr id="3" name="TextBox 2">
            <a:extLst>
              <a:ext uri="{FF2B5EF4-FFF2-40B4-BE49-F238E27FC236}">
                <a16:creationId xmlns:a16="http://schemas.microsoft.com/office/drawing/2014/main" id="{8C3EB302-C284-4853-BFE9-B8CC2BFC8772}"/>
              </a:ext>
            </a:extLst>
          </p:cNvPr>
          <p:cNvSpPr txBox="1"/>
          <p:nvPr/>
        </p:nvSpPr>
        <p:spPr>
          <a:xfrm>
            <a:off x="674914" y="650193"/>
            <a:ext cx="3995057" cy="523220"/>
          </a:xfrm>
          <a:prstGeom prst="rect">
            <a:avLst/>
          </a:prstGeom>
          <a:noFill/>
        </p:spPr>
        <p:txBody>
          <a:bodyPr wrap="square" rtlCol="0">
            <a:spAutoFit/>
          </a:bodyPr>
          <a:lstStyle/>
          <a:p>
            <a:r>
              <a:rPr lang="en-US" sz="2800" b="1" u="sng" dirty="0"/>
              <a:t>Theory &amp; Explanation:</a:t>
            </a:r>
            <a:endParaRPr lang="en-IN" sz="2800" b="1" u="sng" dirty="0"/>
          </a:p>
        </p:txBody>
      </p:sp>
    </p:spTree>
    <p:extLst>
      <p:ext uri="{BB962C8B-B14F-4D97-AF65-F5344CB8AC3E}">
        <p14:creationId xmlns:p14="http://schemas.microsoft.com/office/powerpoint/2010/main" val="3747406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F5F6026A-87DF-47F0-AECB-2346D9E25632}"/>
              </a:ext>
            </a:extLst>
          </p:cNvPr>
          <p:cNvSpPr txBox="1">
            <a:spLocks/>
          </p:cNvSpPr>
          <p:nvPr/>
        </p:nvSpPr>
        <p:spPr>
          <a:xfrm>
            <a:off x="457199" y="285728"/>
            <a:ext cx="10428515" cy="61150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If electrons have </a:t>
            </a:r>
            <a:r>
              <a:rPr lang="en-US" sz="2400" b="1" dirty="0">
                <a:solidFill>
                  <a:schemeClr val="accent3">
                    <a:lumMod val="50000"/>
                  </a:schemeClr>
                </a:solidFill>
              </a:rPr>
              <a:t>sufficient energy </a:t>
            </a:r>
            <a:r>
              <a:rPr lang="en-US" sz="2400" dirty="0"/>
              <a:t>on reaching the grid, some </a:t>
            </a:r>
            <a:r>
              <a:rPr lang="en-US" sz="2400" b="1" dirty="0">
                <a:solidFill>
                  <a:schemeClr val="accent3">
                    <a:lumMod val="50000"/>
                  </a:schemeClr>
                </a:solidFill>
              </a:rPr>
              <a:t>will pass </a:t>
            </a:r>
            <a:r>
              <a:rPr lang="en-US" sz="2400" dirty="0"/>
              <a:t>through the grid, and reach collecting plate, and it will be measured as current by the ammeter. </a:t>
            </a:r>
          </a:p>
          <a:p>
            <a:pPr algn="just"/>
            <a:r>
              <a:rPr lang="en-US" sz="2400" dirty="0"/>
              <a:t>Electrons which </a:t>
            </a:r>
            <a:r>
              <a:rPr lang="en-US" sz="2400" b="1" dirty="0">
                <a:solidFill>
                  <a:schemeClr val="accent6">
                    <a:lumMod val="75000"/>
                  </a:schemeClr>
                </a:solidFill>
              </a:rPr>
              <a:t>do not have sufficient energy</a:t>
            </a:r>
            <a:r>
              <a:rPr lang="en-US" sz="2400" dirty="0"/>
              <a:t> on reaching the grid will be slowed down, and will </a:t>
            </a:r>
            <a:r>
              <a:rPr lang="en-US" sz="2400" dirty="0">
                <a:solidFill>
                  <a:schemeClr val="accent6">
                    <a:lumMod val="75000"/>
                  </a:schemeClr>
                </a:solidFill>
              </a:rPr>
              <a:t>fall back to the grid</a:t>
            </a:r>
            <a:r>
              <a:rPr lang="en-US" sz="2400" dirty="0"/>
              <a:t>. The experimental results confirm the existence of discrete energy levels. </a:t>
            </a:r>
          </a:p>
          <a:p>
            <a:pPr algn="just"/>
            <a:r>
              <a:rPr lang="en-US" sz="2400" dirty="0"/>
              <a:t>As long as the electron collision is elastic, the electrons will not lose energy on colliding with gas molecules in tube. </a:t>
            </a:r>
          </a:p>
          <a:p>
            <a:pPr algn="just"/>
            <a:r>
              <a:rPr lang="en-US" sz="2400" dirty="0"/>
              <a:t>As the accelerating potential increases, the current also increases. </a:t>
            </a:r>
          </a:p>
          <a:p>
            <a:pPr algn="just"/>
            <a:r>
              <a:rPr lang="en-US" sz="2400" dirty="0"/>
              <a:t>But as the accelerating potential reaches a particular value, (4.9eV for mercury, 19eV for neon), each electron possess that much of potential and now the collision become inelastic. </a:t>
            </a:r>
          </a:p>
          <a:p>
            <a:pPr algn="just"/>
            <a:r>
              <a:rPr lang="en-US" sz="2400" dirty="0"/>
              <a:t>As a result, the energy level of electron bound to the atom is raised. Now the electron almost loses its energy, and measured current drops. </a:t>
            </a:r>
          </a:p>
          <a:p>
            <a:pPr algn="just"/>
            <a:endParaRPr lang="en-IN" sz="2400" dirty="0"/>
          </a:p>
        </p:txBody>
      </p:sp>
    </p:spTree>
    <p:extLst>
      <p:ext uri="{BB962C8B-B14F-4D97-AF65-F5344CB8AC3E}">
        <p14:creationId xmlns:p14="http://schemas.microsoft.com/office/powerpoint/2010/main" val="3761552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6" name="Picture 4" descr="FHzd.gif">
            <a:extLst>
              <a:ext uri="{FF2B5EF4-FFF2-40B4-BE49-F238E27FC236}">
                <a16:creationId xmlns:a16="http://schemas.microsoft.com/office/drawing/2014/main" id="{D91A195F-6E22-4DBE-AEBA-6F989DFA2079}"/>
              </a:ext>
            </a:extLst>
          </p:cNvPr>
          <p:cNvPicPr>
            <a:picLocks noChangeAspect="1" noChangeArrowheads="1"/>
          </p:cNvPicPr>
          <p:nvPr/>
        </p:nvPicPr>
        <p:blipFill>
          <a:blip r:embed="rId3"/>
          <a:srcRect/>
          <a:stretch>
            <a:fillRect/>
          </a:stretch>
        </p:blipFill>
        <p:spPr bwMode="auto">
          <a:xfrm>
            <a:off x="987914" y="672851"/>
            <a:ext cx="5543514" cy="4897821"/>
          </a:xfrm>
          <a:prstGeom prst="rect">
            <a:avLst/>
          </a:prstGeom>
          <a:noFill/>
          <a:ln w="9525">
            <a:noFill/>
            <a:miter lim="800000"/>
            <a:headEnd/>
            <a:tailEnd/>
          </a:ln>
        </p:spPr>
      </p:pic>
      <p:sp>
        <p:nvSpPr>
          <p:cNvPr id="7" name="TextBox 6">
            <a:extLst>
              <a:ext uri="{FF2B5EF4-FFF2-40B4-BE49-F238E27FC236}">
                <a16:creationId xmlns:a16="http://schemas.microsoft.com/office/drawing/2014/main" id="{787E37A4-15C1-4091-A7B6-12A8401BE6D4}"/>
              </a:ext>
            </a:extLst>
          </p:cNvPr>
          <p:cNvSpPr txBox="1"/>
          <p:nvPr/>
        </p:nvSpPr>
        <p:spPr>
          <a:xfrm>
            <a:off x="1752600" y="5784025"/>
            <a:ext cx="6096000" cy="646331"/>
          </a:xfrm>
          <a:prstGeom prst="rect">
            <a:avLst/>
          </a:prstGeom>
          <a:noFill/>
        </p:spPr>
        <p:txBody>
          <a:bodyPr wrap="square">
            <a:spAutoFit/>
          </a:bodyPr>
          <a:lstStyle/>
          <a:p>
            <a:r>
              <a:rPr lang="en-IN" dirty="0">
                <a:hlinkClick r:id="rId4"/>
              </a:rPr>
              <a:t>https://www.vascak.cz/data/android/physicsatschool/template.php?s=atom_franckhertz&amp;l=en</a:t>
            </a:r>
            <a:endParaRPr lang="en-IN" dirty="0"/>
          </a:p>
        </p:txBody>
      </p:sp>
    </p:spTree>
    <p:extLst>
      <p:ext uri="{BB962C8B-B14F-4D97-AF65-F5344CB8AC3E}">
        <p14:creationId xmlns:p14="http://schemas.microsoft.com/office/powerpoint/2010/main" val="1119978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sz="2400"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extBox 5">
            <a:extLst>
              <a:ext uri="{FF2B5EF4-FFF2-40B4-BE49-F238E27FC236}">
                <a16:creationId xmlns:a16="http://schemas.microsoft.com/office/drawing/2014/main" id="{EF1569C8-F8B7-462D-9585-770939E3DCF1}"/>
              </a:ext>
            </a:extLst>
          </p:cNvPr>
          <p:cNvSpPr txBox="1"/>
          <p:nvPr/>
        </p:nvSpPr>
        <p:spPr>
          <a:xfrm>
            <a:off x="261619" y="1399898"/>
            <a:ext cx="10058400" cy="5509200"/>
          </a:xfrm>
          <a:prstGeom prst="rect">
            <a:avLst/>
          </a:prstGeom>
          <a:noFill/>
        </p:spPr>
        <p:txBody>
          <a:bodyPr wrap="square" rtlCol="0">
            <a:spAutoFit/>
          </a:bodyPr>
          <a:lstStyle/>
          <a:p>
            <a:pPr algn="just"/>
            <a:r>
              <a:rPr lang="en-US" sz="2200" b="1" dirty="0"/>
              <a:t>Introduction:</a:t>
            </a:r>
          </a:p>
          <a:p>
            <a:pPr algn="just"/>
            <a:endParaRPr lang="en-US" sz="2200" dirty="0"/>
          </a:p>
          <a:p>
            <a:pPr marL="285750" indent="-285750" algn="just">
              <a:buFontTx/>
              <a:buChar char="-"/>
            </a:pPr>
            <a:r>
              <a:rPr lang="en-US" sz="2200" dirty="0"/>
              <a:t>Bohr assumed basically Rutherford nuclear-model </a:t>
            </a:r>
          </a:p>
          <a:p>
            <a:pPr marL="285750" indent="-285750" algn="just">
              <a:buFontTx/>
              <a:buChar char="-"/>
            </a:pPr>
            <a:r>
              <a:rPr lang="en-US" sz="2200" dirty="0"/>
              <a:t>It overcomes the defect of the Rutherford model</a:t>
            </a:r>
          </a:p>
          <a:p>
            <a:pPr algn="just"/>
            <a:endParaRPr lang="en-IN" sz="2200" dirty="0"/>
          </a:p>
          <a:p>
            <a:pPr algn="just"/>
            <a:endParaRPr lang="en-IN" sz="2200" dirty="0"/>
          </a:p>
          <a:p>
            <a:pPr algn="just"/>
            <a:r>
              <a:rPr lang="en-IN" sz="2200" b="1" dirty="0"/>
              <a:t>Basic Postulates:</a:t>
            </a:r>
          </a:p>
          <a:p>
            <a:pPr algn="just"/>
            <a:endParaRPr lang="en-IN" sz="2200" dirty="0"/>
          </a:p>
          <a:p>
            <a:pPr marL="400050" indent="-400050" algn="just">
              <a:buAutoNum type="romanLcParenBoth"/>
            </a:pPr>
            <a:r>
              <a:rPr lang="en-IN" sz="2200" dirty="0"/>
              <a:t>An electron </a:t>
            </a:r>
            <a:r>
              <a:rPr lang="en-IN" sz="2200" b="1" dirty="0">
                <a:solidFill>
                  <a:srgbClr val="FF0000"/>
                </a:solidFill>
              </a:rPr>
              <a:t>cannot revolve round</a:t>
            </a:r>
            <a:r>
              <a:rPr lang="en-IN" sz="2200" dirty="0"/>
              <a:t> the nucleus in </a:t>
            </a:r>
            <a:r>
              <a:rPr lang="en-IN" sz="2200" b="1" dirty="0"/>
              <a:t>all possible orbits</a:t>
            </a:r>
            <a:r>
              <a:rPr lang="en-IN" sz="2200" dirty="0"/>
              <a:t> </a:t>
            </a:r>
          </a:p>
          <a:p>
            <a:pPr marL="400050" indent="-400050" algn="just">
              <a:buAutoNum type="romanLcParenBoth"/>
            </a:pPr>
            <a:r>
              <a:rPr lang="en-IN" sz="2200" dirty="0"/>
              <a:t>The electron can revolve round the nucleus only in those </a:t>
            </a:r>
            <a:r>
              <a:rPr lang="en-IN" sz="2200" b="1" dirty="0"/>
              <a:t>allowed or permissible orbits</a:t>
            </a:r>
            <a:r>
              <a:rPr lang="en-IN" sz="2200" dirty="0"/>
              <a:t> – angular momentum of the electron is an integral multiple of ħ (ħ</a:t>
            </a:r>
            <a:r>
              <a:rPr lang="en-US" sz="2200" dirty="0"/>
              <a:t>  is the Planck’s constant)</a:t>
            </a:r>
          </a:p>
          <a:p>
            <a:pPr marL="400050" indent="-400050" algn="just">
              <a:buAutoNum type="romanLcParenBoth"/>
            </a:pPr>
            <a:r>
              <a:rPr lang="en-US" sz="2200" dirty="0"/>
              <a:t> </a:t>
            </a:r>
            <a:r>
              <a:rPr lang="en-IN" sz="2200" b="1" dirty="0"/>
              <a:t>ħ  =  h /2</a:t>
            </a:r>
            <a:r>
              <a:rPr lang="el-GR" sz="2200" b="1" dirty="0"/>
              <a:t>π</a:t>
            </a:r>
            <a:r>
              <a:rPr lang="en-US" sz="2200" dirty="0"/>
              <a:t> </a:t>
            </a:r>
          </a:p>
          <a:p>
            <a:pPr marL="400050" indent="-400050" algn="just">
              <a:buAutoNum type="romanLcParenBoth"/>
            </a:pPr>
            <a:r>
              <a:rPr lang="en-US" sz="2200" dirty="0"/>
              <a:t>These orbits are called </a:t>
            </a:r>
            <a:r>
              <a:rPr lang="en-US" sz="2200" b="1" dirty="0"/>
              <a:t>stationary orbits</a:t>
            </a:r>
            <a:r>
              <a:rPr lang="en-US" sz="2200" dirty="0"/>
              <a:t> and an electron revolving in these orbits does </a:t>
            </a:r>
            <a:r>
              <a:rPr lang="en-US" sz="2200" b="1" dirty="0"/>
              <a:t>not radiate energy – non-radiating paths of electrons.</a:t>
            </a:r>
            <a:endParaRPr lang="en-US" sz="2200" dirty="0"/>
          </a:p>
          <a:p>
            <a:pPr algn="just"/>
            <a:endParaRPr lang="en-US" sz="2200" dirty="0"/>
          </a:p>
        </p:txBody>
      </p:sp>
      <p:sp>
        <p:nvSpPr>
          <p:cNvPr id="3" name="TextBox 2">
            <a:extLst>
              <a:ext uri="{FF2B5EF4-FFF2-40B4-BE49-F238E27FC236}">
                <a16:creationId xmlns:a16="http://schemas.microsoft.com/office/drawing/2014/main" id="{94798022-859A-4B98-9F84-91D740307E51}"/>
              </a:ext>
            </a:extLst>
          </p:cNvPr>
          <p:cNvSpPr txBox="1"/>
          <p:nvPr/>
        </p:nvSpPr>
        <p:spPr>
          <a:xfrm>
            <a:off x="2351314" y="285728"/>
            <a:ext cx="2906486" cy="523220"/>
          </a:xfrm>
          <a:prstGeom prst="rect">
            <a:avLst/>
          </a:prstGeom>
          <a:noFill/>
        </p:spPr>
        <p:txBody>
          <a:bodyPr wrap="square" rtlCol="0">
            <a:spAutoFit/>
          </a:bodyPr>
          <a:lstStyle/>
          <a:p>
            <a:r>
              <a:rPr lang="en-US" sz="2800" b="1" u="sng" dirty="0"/>
              <a:t>Bohr Atom Model</a:t>
            </a:r>
            <a:endParaRPr lang="en-IN" sz="2800" b="1" u="sng" dirty="0"/>
          </a:p>
        </p:txBody>
      </p:sp>
      <p:pic>
        <p:nvPicPr>
          <p:cNvPr id="7" name="Picture 3" descr="Bohr model - Wikipedia">
            <a:extLst>
              <a:ext uri="{FF2B5EF4-FFF2-40B4-BE49-F238E27FC236}">
                <a16:creationId xmlns:a16="http://schemas.microsoft.com/office/drawing/2014/main" id="{C4E3059D-4D49-4371-BF10-F6362E44F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875" y="1399898"/>
            <a:ext cx="2952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4C52467-8571-4724-B6F9-F3789340F056}"/>
              </a:ext>
            </a:extLst>
          </p:cNvPr>
          <p:cNvPicPr>
            <a:picLocks noChangeAspect="1" noChangeArrowheads="1"/>
          </p:cNvPicPr>
          <p:nvPr/>
        </p:nvPicPr>
        <p:blipFill>
          <a:blip r:embed="rId4"/>
          <a:srcRect/>
          <a:stretch>
            <a:fillRect/>
          </a:stretch>
        </p:blipFill>
        <p:spPr bwMode="auto">
          <a:xfrm>
            <a:off x="8903493" y="185056"/>
            <a:ext cx="1874385" cy="2032138"/>
          </a:xfrm>
          <a:prstGeom prst="rect">
            <a:avLst/>
          </a:prstGeom>
          <a:noFill/>
          <a:ln w="9525">
            <a:noFill/>
            <a:miter lim="800000"/>
            <a:headEnd/>
            <a:tailEnd/>
          </a:ln>
          <a:effectLst/>
        </p:spPr>
      </p:pic>
    </p:spTree>
    <p:extLst>
      <p:ext uri="{BB962C8B-B14F-4D97-AF65-F5344CB8AC3E}">
        <p14:creationId xmlns:p14="http://schemas.microsoft.com/office/powerpoint/2010/main" val="2213752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7" name="Content Placeholder 3">
            <a:extLst>
              <a:ext uri="{FF2B5EF4-FFF2-40B4-BE49-F238E27FC236}">
                <a16:creationId xmlns:a16="http://schemas.microsoft.com/office/drawing/2014/main" id="{475BA9FB-0AF3-481B-A904-26C0BF1B2E98}"/>
              </a:ext>
            </a:extLst>
          </p:cNvPr>
          <p:cNvSpPr txBox="1">
            <a:spLocks/>
          </p:cNvSpPr>
          <p:nvPr/>
        </p:nvSpPr>
        <p:spPr>
          <a:xfrm>
            <a:off x="619780" y="1107145"/>
            <a:ext cx="10395857" cy="43407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As we know it the atom is made up of </a:t>
            </a:r>
            <a:r>
              <a:rPr lang="en-US" sz="2400" b="1" dirty="0">
                <a:solidFill>
                  <a:srgbClr val="FF0000"/>
                </a:solidFill>
                <a:latin typeface="Times New Roman" panose="02020603050405020304" pitchFamily="18" charset="0"/>
                <a:cs typeface="Times New Roman" panose="02020603050405020304" pitchFamily="18" charset="0"/>
              </a:rPr>
              <a:t>neutrons, protons, and electrons.</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While the neutrons (no charge), and the protons (positive charge) make up the </a:t>
            </a:r>
            <a:r>
              <a:rPr lang="en-US" sz="2400" dirty="0">
                <a:solidFill>
                  <a:srgbClr val="FF0000"/>
                </a:solidFill>
                <a:latin typeface="Times New Roman" panose="02020603050405020304" pitchFamily="18" charset="0"/>
                <a:cs typeface="Times New Roman" panose="02020603050405020304" pitchFamily="18" charset="0"/>
              </a:rPr>
              <a:t>nucleus of the atom</a:t>
            </a:r>
            <a:r>
              <a:rPr lang="en-US" sz="2400" dirty="0">
                <a:latin typeface="Times New Roman" panose="02020603050405020304" pitchFamily="18" charset="0"/>
                <a:cs typeface="Times New Roman" panose="02020603050405020304" pitchFamily="18" charset="0"/>
              </a:rPr>
              <a:t>, the electron (negative charge) circle around the nucleus much like the orbiting of planets around the sun.</a:t>
            </a:r>
          </a:p>
          <a:p>
            <a:pPr algn="just"/>
            <a:r>
              <a:rPr lang="en-US" sz="2400" dirty="0">
                <a:latin typeface="Times New Roman" panose="02020603050405020304" pitchFamily="18" charset="0"/>
                <a:cs typeface="Times New Roman" panose="02020603050405020304" pitchFamily="18" charset="0"/>
              </a:rPr>
              <a:t> According to </a:t>
            </a:r>
            <a:r>
              <a:rPr lang="en-US" sz="2400" u="sng" dirty="0">
                <a:latin typeface="Times New Roman" panose="02020603050405020304" pitchFamily="18" charset="0"/>
                <a:cs typeface="Times New Roman" panose="02020603050405020304" pitchFamily="18" charset="0"/>
              </a:rPr>
              <a:t>Rutherford Model</a:t>
            </a:r>
            <a:r>
              <a:rPr lang="en-US" sz="2400" dirty="0">
                <a:latin typeface="Times New Roman" panose="02020603050405020304" pitchFamily="18" charset="0"/>
                <a:cs typeface="Times New Roman" panose="02020603050405020304" pitchFamily="18" charset="0"/>
              </a:rPr>
              <a:t> electrons are in </a:t>
            </a:r>
            <a:r>
              <a:rPr lang="en-US" sz="2400" b="1" dirty="0">
                <a:solidFill>
                  <a:schemeClr val="accent6">
                    <a:lumMod val="50000"/>
                  </a:schemeClr>
                </a:solidFill>
                <a:latin typeface="Times New Roman" panose="02020603050405020304" pitchFamily="18" charset="0"/>
                <a:cs typeface="Times New Roman" panose="02020603050405020304" pitchFamily="18" charset="0"/>
              </a:rPr>
              <a:t>constant motion </a:t>
            </a:r>
            <a:r>
              <a:rPr lang="en-US" sz="2400" dirty="0">
                <a:latin typeface="Times New Roman" panose="02020603050405020304" pitchFamily="18" charset="0"/>
                <a:cs typeface="Times New Roman" panose="02020603050405020304" pitchFamily="18" charset="0"/>
              </a:rPr>
              <a:t>around the nucleus while emitting energy. </a:t>
            </a:r>
          </a:p>
          <a:p>
            <a:pPr algn="just"/>
            <a:r>
              <a:rPr lang="en-US" sz="2400" dirty="0">
                <a:latin typeface="Times New Roman" panose="02020603050405020304" pitchFamily="18" charset="0"/>
                <a:cs typeface="Times New Roman" panose="02020603050405020304" pitchFamily="18" charset="0"/>
              </a:rPr>
              <a:t>According to this idea as the electrons lost energy they would get closer and closer to the nucleus and </a:t>
            </a:r>
            <a:r>
              <a:rPr lang="en-US" sz="2400" b="1" dirty="0">
                <a:solidFill>
                  <a:srgbClr val="FF0000"/>
                </a:solidFill>
                <a:latin typeface="Times New Roman" panose="02020603050405020304" pitchFamily="18" charset="0"/>
                <a:cs typeface="Times New Roman" panose="02020603050405020304" pitchFamily="18" charset="0"/>
              </a:rPr>
              <a:t>eventually crash into it</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This problem was solved when Niles Bohr created a model of a hydrogen atom.  Bohr decided to formulate an atom that would correct the </a:t>
            </a:r>
            <a:r>
              <a:rPr lang="en-US" sz="2400" dirty="0">
                <a:solidFill>
                  <a:srgbClr val="FF0000"/>
                </a:solidFill>
                <a:latin typeface="Times New Roman" panose="02020603050405020304" pitchFamily="18" charset="0"/>
                <a:cs typeface="Times New Roman" panose="02020603050405020304" pitchFamily="18" charset="0"/>
              </a:rPr>
              <a:t>instability problems of the Rutherford Model</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474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8" name="TextBox 7">
            <a:extLst>
              <a:ext uri="{FF2B5EF4-FFF2-40B4-BE49-F238E27FC236}">
                <a16:creationId xmlns:a16="http://schemas.microsoft.com/office/drawing/2014/main" id="{27731EB6-E1D7-4F06-9193-BCEA8044B9C1}"/>
              </a:ext>
            </a:extLst>
          </p:cNvPr>
          <p:cNvSpPr txBox="1"/>
          <p:nvPr/>
        </p:nvSpPr>
        <p:spPr>
          <a:xfrm>
            <a:off x="278290" y="328063"/>
            <a:ext cx="10312078" cy="3816429"/>
          </a:xfrm>
          <a:prstGeom prst="rect">
            <a:avLst/>
          </a:prstGeom>
          <a:noFill/>
        </p:spPr>
        <p:txBody>
          <a:bodyPr wrap="square">
            <a:spAutoFit/>
          </a:bodyPr>
          <a:lstStyle/>
          <a:p>
            <a:pPr marL="342900" lvl="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Electrons move around the nucleus of an atom in </a:t>
            </a:r>
            <a:r>
              <a:rPr lang="en-US" sz="2200" dirty="0">
                <a:solidFill>
                  <a:srgbClr val="FF0000"/>
                </a:solidFill>
                <a:latin typeface="Times New Roman" panose="02020603050405020304" pitchFamily="18" charset="0"/>
                <a:cs typeface="Times New Roman" panose="02020603050405020304" pitchFamily="18" charset="0"/>
              </a:rPr>
              <a:t>circular motion.</a:t>
            </a:r>
            <a:endParaRPr lang="en-IN" sz="2200" dirty="0">
              <a:solidFill>
                <a:srgbClr val="FF0000"/>
              </a:solidFill>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endParaRPr lang="en-IN" sz="2200" dirty="0">
              <a:solidFill>
                <a:srgbClr val="FF0000"/>
              </a:solidFill>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Electrons have a set number of orbitals, ring-like paths around the nucleus, they can travel in called </a:t>
            </a:r>
            <a:r>
              <a:rPr lang="en-US" sz="2200" i="1" dirty="0">
                <a:solidFill>
                  <a:srgbClr val="FF0000"/>
                </a:solidFill>
                <a:latin typeface="Times New Roman" panose="02020603050405020304" pitchFamily="18" charset="0"/>
                <a:cs typeface="Times New Roman" panose="02020603050405020304" pitchFamily="18" charset="0"/>
              </a:rPr>
              <a:t>stationary states</a:t>
            </a:r>
            <a:r>
              <a:rPr lang="en-US" sz="2200" dirty="0">
                <a:latin typeface="Times New Roman" panose="02020603050405020304" pitchFamily="18" charset="0"/>
                <a:cs typeface="Times New Roman" panose="02020603050405020304" pitchFamily="18" charset="0"/>
              </a:rPr>
              <a:t>. If the electron stays in one orbital, the energy of the electron remains constant. The first orbital is </a:t>
            </a:r>
            <a:r>
              <a:rPr lang="en-US" sz="2200" dirty="0">
                <a:solidFill>
                  <a:srgbClr val="FF0000"/>
                </a:solidFill>
                <a:latin typeface="Times New Roman" panose="02020603050405020304" pitchFamily="18" charset="0"/>
                <a:cs typeface="Times New Roman" panose="02020603050405020304" pitchFamily="18" charset="0"/>
              </a:rPr>
              <a:t>n=1</a:t>
            </a:r>
            <a:r>
              <a:rPr lang="en-US" sz="2200" dirty="0">
                <a:latin typeface="Times New Roman" panose="02020603050405020304" pitchFamily="18" charset="0"/>
                <a:cs typeface="Times New Roman" panose="02020603050405020304" pitchFamily="18" charset="0"/>
              </a:rPr>
              <a:t>, the second orbital </a:t>
            </a:r>
            <a:r>
              <a:rPr lang="en-US" sz="2200" dirty="0">
                <a:solidFill>
                  <a:srgbClr val="FF0000"/>
                </a:solidFill>
                <a:latin typeface="Times New Roman" panose="02020603050405020304" pitchFamily="18" charset="0"/>
                <a:cs typeface="Times New Roman" panose="02020603050405020304" pitchFamily="18" charset="0"/>
              </a:rPr>
              <a:t>n=2</a:t>
            </a:r>
            <a:r>
              <a:rPr lang="en-US" sz="2200" dirty="0">
                <a:latin typeface="Times New Roman" panose="02020603050405020304" pitchFamily="18" charset="0"/>
                <a:cs typeface="Times New Roman" panose="02020603050405020304" pitchFamily="18" charset="0"/>
              </a:rPr>
              <a:t> and so on. (These values of n are called quantum numbers.)</a:t>
            </a:r>
            <a:endParaRPr lang="en-IN" sz="2200"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Electrons can only move from one orbital to another allowed orbital at one time. If an electron drops down from n=2 to n=1 energy is </a:t>
            </a:r>
            <a:r>
              <a:rPr lang="en-US" sz="2200" dirty="0">
                <a:solidFill>
                  <a:srgbClr val="FF0000"/>
                </a:solidFill>
                <a:latin typeface="Times New Roman" panose="02020603050405020304" pitchFamily="18" charset="0"/>
                <a:cs typeface="Times New Roman" panose="02020603050405020304" pitchFamily="18" charset="0"/>
              </a:rPr>
              <a:t>emitted</a:t>
            </a:r>
            <a:r>
              <a:rPr lang="en-US" sz="2200" dirty="0">
                <a:latin typeface="Times New Roman" panose="02020603050405020304" pitchFamily="18" charset="0"/>
                <a:cs typeface="Times New Roman" panose="02020603050405020304" pitchFamily="18" charset="0"/>
              </a:rPr>
              <a:t>, and if the electron moves up from n=1 to n=2 energy is </a:t>
            </a:r>
            <a:r>
              <a:rPr lang="en-US" sz="2200" dirty="0">
                <a:solidFill>
                  <a:srgbClr val="FF0000"/>
                </a:solidFill>
                <a:latin typeface="Times New Roman" panose="02020603050405020304" pitchFamily="18" charset="0"/>
                <a:cs typeface="Times New Roman" panose="02020603050405020304" pitchFamily="18" charset="0"/>
              </a:rPr>
              <a:t>absorbed</a:t>
            </a:r>
            <a:r>
              <a:rPr lang="en-US" sz="2200" dirty="0">
                <a:latin typeface="Times New Roman" panose="02020603050405020304" pitchFamily="18" charset="0"/>
                <a:cs typeface="Times New Roman" panose="02020603050405020304" pitchFamily="18" charset="0"/>
              </a:rPr>
              <a:t>. The amount of energy that is either absorbed or emitted is called </a:t>
            </a:r>
            <a:r>
              <a:rPr lang="en-US" sz="2200" dirty="0">
                <a:solidFill>
                  <a:srgbClr val="FF0000"/>
                </a:solidFill>
                <a:latin typeface="Times New Roman" panose="02020603050405020304" pitchFamily="18" charset="0"/>
                <a:cs typeface="Times New Roman" panose="02020603050405020304" pitchFamily="18" charset="0"/>
              </a:rPr>
              <a:t>quanta</a:t>
            </a:r>
            <a:r>
              <a:rPr lang="en-US" sz="2200" dirty="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248E213E-1AD8-438F-9146-25845B8FCDA4}"/>
              </a:ext>
            </a:extLst>
          </p:cNvPr>
          <p:cNvGrpSpPr>
            <a:grpSpLocks/>
          </p:cNvGrpSpPr>
          <p:nvPr/>
        </p:nvGrpSpPr>
        <p:grpSpPr bwMode="auto">
          <a:xfrm>
            <a:off x="5341477" y="4143283"/>
            <a:ext cx="2193925" cy="2193925"/>
            <a:chOff x="3768" y="1179"/>
            <a:chExt cx="1382" cy="1382"/>
          </a:xfrm>
        </p:grpSpPr>
        <p:sp>
          <p:nvSpPr>
            <p:cNvPr id="7" name="Oval 6">
              <a:extLst>
                <a:ext uri="{FF2B5EF4-FFF2-40B4-BE49-F238E27FC236}">
                  <a16:creationId xmlns:a16="http://schemas.microsoft.com/office/drawing/2014/main" id="{E0E68283-8396-4CDD-B7E9-DB16D946AA5A}"/>
                </a:ext>
              </a:extLst>
            </p:cNvPr>
            <p:cNvSpPr>
              <a:spLocks noChangeArrowheads="1"/>
            </p:cNvSpPr>
            <p:nvPr/>
          </p:nvSpPr>
          <p:spPr bwMode="auto">
            <a:xfrm>
              <a:off x="4398" y="1809"/>
              <a:ext cx="122" cy="122"/>
            </a:xfrm>
            <a:prstGeom prst="ellipse">
              <a:avLst/>
            </a:prstGeom>
            <a:solidFill>
              <a:schemeClr val="accent1"/>
            </a:solidFill>
            <a:ln w="38100">
              <a:solidFill>
                <a:schemeClr val="tx1"/>
              </a:solidFill>
              <a:round/>
              <a:headEnd/>
              <a:tailEnd/>
            </a:ln>
            <a:effectLst/>
          </p:spPr>
          <p:txBody>
            <a:bodyPr wrap="none" anchor="ctr"/>
            <a:lstStyle/>
            <a:p>
              <a:endParaRPr lang="en-IN"/>
            </a:p>
          </p:txBody>
        </p:sp>
        <p:sp>
          <p:nvSpPr>
            <p:cNvPr id="9" name="Oval 7">
              <a:extLst>
                <a:ext uri="{FF2B5EF4-FFF2-40B4-BE49-F238E27FC236}">
                  <a16:creationId xmlns:a16="http://schemas.microsoft.com/office/drawing/2014/main" id="{0044DF10-9FD4-4D2A-9053-69B8BE5D6C8D}"/>
                </a:ext>
              </a:extLst>
            </p:cNvPr>
            <p:cNvSpPr>
              <a:spLocks noChangeAspect="1" noChangeArrowheads="1"/>
            </p:cNvSpPr>
            <p:nvPr/>
          </p:nvSpPr>
          <p:spPr bwMode="auto">
            <a:xfrm>
              <a:off x="4145" y="1556"/>
              <a:ext cx="629" cy="629"/>
            </a:xfrm>
            <a:prstGeom prst="ellipse">
              <a:avLst/>
            </a:prstGeom>
            <a:noFill/>
            <a:ln w="38100">
              <a:solidFill>
                <a:schemeClr val="tx1"/>
              </a:solidFill>
              <a:round/>
              <a:headEnd/>
              <a:tailEnd/>
            </a:ln>
            <a:effectLst/>
          </p:spPr>
          <p:txBody>
            <a:bodyPr wrap="none" anchor="ctr"/>
            <a:lstStyle/>
            <a:p>
              <a:endParaRPr lang="en-IN"/>
            </a:p>
          </p:txBody>
        </p:sp>
        <p:sp>
          <p:nvSpPr>
            <p:cNvPr id="10" name="Oval 8">
              <a:extLst>
                <a:ext uri="{FF2B5EF4-FFF2-40B4-BE49-F238E27FC236}">
                  <a16:creationId xmlns:a16="http://schemas.microsoft.com/office/drawing/2014/main" id="{A0A9F8D8-1D37-4634-B9B8-541BE748F2F6}"/>
                </a:ext>
              </a:extLst>
            </p:cNvPr>
            <p:cNvSpPr>
              <a:spLocks noChangeAspect="1" noChangeArrowheads="1"/>
            </p:cNvSpPr>
            <p:nvPr/>
          </p:nvSpPr>
          <p:spPr bwMode="auto">
            <a:xfrm>
              <a:off x="3768" y="1179"/>
              <a:ext cx="1382" cy="1382"/>
            </a:xfrm>
            <a:prstGeom prst="ellipse">
              <a:avLst/>
            </a:prstGeom>
            <a:noFill/>
            <a:ln w="38100">
              <a:solidFill>
                <a:schemeClr val="tx1"/>
              </a:solidFill>
              <a:round/>
              <a:headEnd/>
              <a:tailEnd/>
            </a:ln>
            <a:effectLst/>
          </p:spPr>
          <p:txBody>
            <a:bodyPr wrap="none" anchor="ctr"/>
            <a:lstStyle/>
            <a:p>
              <a:endParaRPr lang="en-IN"/>
            </a:p>
          </p:txBody>
        </p:sp>
        <p:sp>
          <p:nvSpPr>
            <p:cNvPr id="11" name="Oval 9">
              <a:extLst>
                <a:ext uri="{FF2B5EF4-FFF2-40B4-BE49-F238E27FC236}">
                  <a16:creationId xmlns:a16="http://schemas.microsoft.com/office/drawing/2014/main" id="{662DCA2B-3BB8-4D43-B1A8-365297AFE56C}"/>
                </a:ext>
              </a:extLst>
            </p:cNvPr>
            <p:cNvSpPr>
              <a:spLocks noChangeArrowheads="1"/>
            </p:cNvSpPr>
            <p:nvPr/>
          </p:nvSpPr>
          <p:spPr bwMode="auto">
            <a:xfrm>
              <a:off x="4666" y="2463"/>
              <a:ext cx="85" cy="85"/>
            </a:xfrm>
            <a:prstGeom prst="ellipse">
              <a:avLst/>
            </a:prstGeom>
            <a:solidFill>
              <a:srgbClr val="CCFF33"/>
            </a:solidFill>
            <a:ln w="28575">
              <a:solidFill>
                <a:schemeClr val="tx1"/>
              </a:solidFill>
              <a:round/>
              <a:headEnd/>
              <a:tailEnd/>
            </a:ln>
            <a:effectLst/>
          </p:spPr>
          <p:txBody>
            <a:bodyPr wrap="none" anchor="ctr"/>
            <a:lstStyle/>
            <a:p>
              <a:endParaRPr lang="en-IN"/>
            </a:p>
          </p:txBody>
        </p:sp>
        <p:sp>
          <p:nvSpPr>
            <p:cNvPr id="12" name="Oval 10">
              <a:extLst>
                <a:ext uri="{FF2B5EF4-FFF2-40B4-BE49-F238E27FC236}">
                  <a16:creationId xmlns:a16="http://schemas.microsoft.com/office/drawing/2014/main" id="{0AC38ECA-DAC9-4397-A864-96899BF4F43A}"/>
                </a:ext>
              </a:extLst>
            </p:cNvPr>
            <p:cNvSpPr>
              <a:spLocks noChangeAspect="1" noChangeArrowheads="1"/>
            </p:cNvSpPr>
            <p:nvPr/>
          </p:nvSpPr>
          <p:spPr bwMode="auto">
            <a:xfrm>
              <a:off x="4361" y="1772"/>
              <a:ext cx="196" cy="196"/>
            </a:xfrm>
            <a:prstGeom prst="ellipse">
              <a:avLst/>
            </a:prstGeom>
            <a:noFill/>
            <a:ln w="38100">
              <a:solidFill>
                <a:schemeClr val="tx1"/>
              </a:solidFill>
              <a:round/>
              <a:headEnd/>
              <a:tailEnd/>
            </a:ln>
            <a:effectLst/>
          </p:spPr>
          <p:txBody>
            <a:bodyPr wrap="none" anchor="ctr"/>
            <a:lstStyle/>
            <a:p>
              <a:endParaRPr lang="en-IN"/>
            </a:p>
          </p:txBody>
        </p:sp>
        <p:sp>
          <p:nvSpPr>
            <p:cNvPr id="13" name="Oval 11">
              <a:extLst>
                <a:ext uri="{FF2B5EF4-FFF2-40B4-BE49-F238E27FC236}">
                  <a16:creationId xmlns:a16="http://schemas.microsoft.com/office/drawing/2014/main" id="{ECF1AA73-859D-4132-A19E-72869B45DF8B}"/>
                </a:ext>
              </a:extLst>
            </p:cNvPr>
            <p:cNvSpPr>
              <a:spLocks noChangeArrowheads="1"/>
            </p:cNvSpPr>
            <p:nvPr/>
          </p:nvSpPr>
          <p:spPr bwMode="auto">
            <a:xfrm>
              <a:off x="4498" y="1797"/>
              <a:ext cx="85" cy="85"/>
            </a:xfrm>
            <a:prstGeom prst="ellipse">
              <a:avLst/>
            </a:prstGeom>
            <a:solidFill>
              <a:srgbClr val="CCFF33"/>
            </a:solidFill>
            <a:ln w="28575">
              <a:solidFill>
                <a:schemeClr val="tx1"/>
              </a:solidFill>
              <a:round/>
              <a:headEnd/>
              <a:tailEnd/>
            </a:ln>
            <a:effectLst/>
          </p:spPr>
          <p:txBody>
            <a:bodyPr wrap="none" anchor="ctr"/>
            <a:lstStyle/>
            <a:p>
              <a:endParaRPr lang="en-IN"/>
            </a:p>
          </p:txBody>
        </p:sp>
        <p:sp>
          <p:nvSpPr>
            <p:cNvPr id="14" name="Oval 12">
              <a:extLst>
                <a:ext uri="{FF2B5EF4-FFF2-40B4-BE49-F238E27FC236}">
                  <a16:creationId xmlns:a16="http://schemas.microsoft.com/office/drawing/2014/main" id="{5BF5EC1E-8629-442D-934D-2009C1A2BD77}"/>
                </a:ext>
              </a:extLst>
            </p:cNvPr>
            <p:cNvSpPr>
              <a:spLocks noChangeArrowheads="1"/>
            </p:cNvSpPr>
            <p:nvPr/>
          </p:nvSpPr>
          <p:spPr bwMode="auto">
            <a:xfrm>
              <a:off x="4107" y="1847"/>
              <a:ext cx="85" cy="85"/>
            </a:xfrm>
            <a:prstGeom prst="ellipse">
              <a:avLst/>
            </a:prstGeom>
            <a:solidFill>
              <a:srgbClr val="CCFF33"/>
            </a:solidFill>
            <a:ln w="28575">
              <a:solidFill>
                <a:schemeClr val="tx1"/>
              </a:solidFill>
              <a:round/>
              <a:headEnd/>
              <a:tailEnd/>
            </a:ln>
            <a:effectLst/>
          </p:spPr>
          <p:txBody>
            <a:bodyPr wrap="none" anchor="ctr"/>
            <a:lstStyle/>
            <a:p>
              <a:endParaRPr lang="en-IN"/>
            </a:p>
          </p:txBody>
        </p:sp>
      </p:grpSp>
      <p:sp>
        <p:nvSpPr>
          <p:cNvPr id="15" name="Text Box 21">
            <a:extLst>
              <a:ext uri="{FF2B5EF4-FFF2-40B4-BE49-F238E27FC236}">
                <a16:creationId xmlns:a16="http://schemas.microsoft.com/office/drawing/2014/main" id="{9D0E58DF-0987-4C6E-A59E-330AA41A031D}"/>
              </a:ext>
            </a:extLst>
          </p:cNvPr>
          <p:cNvSpPr txBox="1">
            <a:spLocks noChangeArrowheads="1"/>
          </p:cNvSpPr>
          <p:nvPr/>
        </p:nvSpPr>
        <p:spPr bwMode="auto">
          <a:xfrm>
            <a:off x="5308141" y="5063358"/>
            <a:ext cx="706437" cy="366713"/>
          </a:xfrm>
          <a:prstGeom prst="rect">
            <a:avLst/>
          </a:prstGeom>
          <a:noFill/>
          <a:ln w="9525">
            <a:noFill/>
            <a:miter lim="800000"/>
            <a:headEnd/>
            <a:tailEnd/>
          </a:ln>
          <a:effectLst/>
        </p:spPr>
        <p:txBody>
          <a:bodyPr>
            <a:spAutoFit/>
          </a:bodyPr>
          <a:lstStyle/>
          <a:p>
            <a:pPr>
              <a:spcBef>
                <a:spcPct val="50000"/>
              </a:spcBef>
            </a:pPr>
            <a:r>
              <a:rPr lang="en-US" i="1" dirty="0">
                <a:solidFill>
                  <a:schemeClr val="tx1"/>
                </a:solidFill>
                <a:latin typeface="Times New Roman" pitchFamily="18" charset="0"/>
              </a:rPr>
              <a:t>n</a:t>
            </a:r>
            <a:r>
              <a:rPr lang="en-US" dirty="0">
                <a:solidFill>
                  <a:schemeClr val="tx1"/>
                </a:solidFill>
                <a:latin typeface="Times New Roman" pitchFamily="18" charset="0"/>
              </a:rPr>
              <a:t> = 2</a:t>
            </a:r>
          </a:p>
        </p:txBody>
      </p:sp>
      <p:sp>
        <p:nvSpPr>
          <p:cNvPr id="16" name="Text Box 17">
            <a:extLst>
              <a:ext uri="{FF2B5EF4-FFF2-40B4-BE49-F238E27FC236}">
                <a16:creationId xmlns:a16="http://schemas.microsoft.com/office/drawing/2014/main" id="{00A127F1-D4EC-4F36-A33A-B8424DA3E976}"/>
              </a:ext>
            </a:extLst>
          </p:cNvPr>
          <p:cNvSpPr txBox="1">
            <a:spLocks noChangeArrowheads="1"/>
          </p:cNvSpPr>
          <p:nvPr/>
        </p:nvSpPr>
        <p:spPr bwMode="auto">
          <a:xfrm>
            <a:off x="6587436" y="4960051"/>
            <a:ext cx="706438" cy="366713"/>
          </a:xfrm>
          <a:prstGeom prst="rect">
            <a:avLst/>
          </a:prstGeom>
          <a:noFill/>
          <a:ln w="9525">
            <a:noFill/>
            <a:miter lim="800000"/>
            <a:headEnd/>
            <a:tailEnd/>
          </a:ln>
          <a:effectLst/>
        </p:spPr>
        <p:txBody>
          <a:bodyPr wrap="square">
            <a:spAutoFit/>
          </a:bodyPr>
          <a:lstStyle/>
          <a:p>
            <a:pPr>
              <a:spcBef>
                <a:spcPct val="50000"/>
              </a:spcBef>
            </a:pPr>
            <a:r>
              <a:rPr lang="en-US" i="1" dirty="0">
                <a:solidFill>
                  <a:schemeClr val="tx1"/>
                </a:solidFill>
                <a:latin typeface="Times New Roman" pitchFamily="18" charset="0"/>
              </a:rPr>
              <a:t>n</a:t>
            </a:r>
            <a:r>
              <a:rPr lang="en-US" dirty="0">
                <a:solidFill>
                  <a:schemeClr val="tx1"/>
                </a:solidFill>
                <a:latin typeface="Times New Roman" pitchFamily="18" charset="0"/>
              </a:rPr>
              <a:t> = 1</a:t>
            </a:r>
          </a:p>
        </p:txBody>
      </p:sp>
      <p:sp>
        <p:nvSpPr>
          <p:cNvPr id="17" name="Text Box 19">
            <a:extLst>
              <a:ext uri="{FF2B5EF4-FFF2-40B4-BE49-F238E27FC236}">
                <a16:creationId xmlns:a16="http://schemas.microsoft.com/office/drawing/2014/main" id="{7D361584-DCC1-4577-AE67-C3186CEE4F09}"/>
              </a:ext>
            </a:extLst>
          </p:cNvPr>
          <p:cNvSpPr txBox="1">
            <a:spLocks noChangeArrowheads="1"/>
          </p:cNvSpPr>
          <p:nvPr/>
        </p:nvSpPr>
        <p:spPr bwMode="auto">
          <a:xfrm>
            <a:off x="6862301" y="6123746"/>
            <a:ext cx="706437" cy="366713"/>
          </a:xfrm>
          <a:prstGeom prst="rect">
            <a:avLst/>
          </a:prstGeom>
          <a:noFill/>
          <a:ln w="9525">
            <a:noFill/>
            <a:miter lim="800000"/>
            <a:headEnd/>
            <a:tailEnd/>
          </a:ln>
          <a:effectLst/>
        </p:spPr>
        <p:txBody>
          <a:bodyPr>
            <a:spAutoFit/>
          </a:bodyPr>
          <a:lstStyle/>
          <a:p>
            <a:pPr>
              <a:spcBef>
                <a:spcPct val="50000"/>
              </a:spcBef>
            </a:pPr>
            <a:r>
              <a:rPr lang="en-US" i="1" dirty="0">
                <a:solidFill>
                  <a:schemeClr val="tx1"/>
                </a:solidFill>
                <a:latin typeface="Times New Roman" pitchFamily="18" charset="0"/>
              </a:rPr>
              <a:t>n</a:t>
            </a:r>
            <a:r>
              <a:rPr lang="en-US" dirty="0">
                <a:solidFill>
                  <a:schemeClr val="tx1"/>
                </a:solidFill>
                <a:latin typeface="Times New Roman" pitchFamily="18" charset="0"/>
              </a:rPr>
              <a:t> = 3</a:t>
            </a:r>
          </a:p>
        </p:txBody>
      </p:sp>
    </p:spTree>
    <p:extLst>
      <p:ext uri="{BB962C8B-B14F-4D97-AF65-F5344CB8AC3E}">
        <p14:creationId xmlns:p14="http://schemas.microsoft.com/office/powerpoint/2010/main" val="372683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238A922-E062-4510-8E05-9FC6B0A9387D}"/>
              </a:ext>
            </a:extLst>
          </p:cNvPr>
          <p:cNvSpPr txBox="1"/>
          <p:nvPr/>
        </p:nvSpPr>
        <p:spPr>
          <a:xfrm>
            <a:off x="304799" y="278563"/>
            <a:ext cx="8523513"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Physical Fundamentals of Mechanics </a:t>
            </a:r>
            <a:endParaRPr lang="en-IN" sz="2800" b="1"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BFA6368-3639-4A5F-B71B-305251D7AD03}"/>
              </a:ext>
            </a:extLst>
          </p:cNvPr>
          <p:cNvSpPr txBox="1"/>
          <p:nvPr/>
        </p:nvSpPr>
        <p:spPr>
          <a:xfrm>
            <a:off x="206103" y="1226369"/>
            <a:ext cx="11474267" cy="3416320"/>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Physics</a:t>
            </a:r>
            <a:r>
              <a:rPr lang="en-US" sz="2400" dirty="0">
                <a:latin typeface="Times New Roman" panose="02020603050405020304" pitchFamily="18" charset="0"/>
                <a:cs typeface="Times New Roman" panose="02020603050405020304" pitchFamily="18" charset="0"/>
              </a:rPr>
              <a:t> – one of the fundamental </a:t>
            </a:r>
            <a:r>
              <a:rPr lang="en-US" sz="2400" dirty="0">
                <a:solidFill>
                  <a:srgbClr val="FF0000"/>
                </a:solidFill>
                <a:latin typeface="Times New Roman" panose="02020603050405020304" pitchFamily="18" charset="0"/>
                <a:cs typeface="Times New Roman" panose="02020603050405020304" pitchFamily="18" charset="0"/>
              </a:rPr>
              <a:t>natural sciences</a:t>
            </a:r>
            <a:r>
              <a:rPr lang="en-US" sz="2400" dirty="0">
                <a:latin typeface="Times New Roman" panose="02020603050405020304" pitchFamily="18" charset="0"/>
                <a:cs typeface="Times New Roman" panose="02020603050405020304" pitchFamily="18" charset="0"/>
              </a:rPr>
              <a:t> – studying the laws of inanimate nature.</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Physics – Greek term meaning  ‘Nature’ – science dedicated to study of all natural phenomena.</a:t>
            </a:r>
          </a:p>
          <a:p>
            <a:pPr algn="just"/>
            <a:endParaRPr lang="en-US" sz="2400" dirty="0">
              <a:latin typeface="Times New Roman" panose="02020603050405020304" pitchFamily="18" charset="0"/>
              <a:cs typeface="Times New Roman" panose="02020603050405020304" pitchFamily="18" charset="0"/>
            </a:endParaRPr>
          </a:p>
          <a:p>
            <a:pPr algn="just"/>
            <a:r>
              <a:rPr lang="en-US" sz="2400" b="0" i="0" dirty="0">
                <a:solidFill>
                  <a:srgbClr val="202124"/>
                </a:solidFill>
                <a:effectLst/>
                <a:latin typeface="Times New Roman" panose="02020603050405020304" pitchFamily="18" charset="0"/>
                <a:cs typeface="Times New Roman" panose="02020603050405020304" pitchFamily="18" charset="0"/>
              </a:rPr>
              <a:t>The ultimate </a:t>
            </a:r>
            <a:r>
              <a:rPr lang="en-US" sz="2400" b="1" i="0" dirty="0">
                <a:solidFill>
                  <a:srgbClr val="202124"/>
                </a:solidFill>
                <a:effectLst/>
                <a:latin typeface="Times New Roman" panose="02020603050405020304" pitchFamily="18" charset="0"/>
                <a:cs typeface="Times New Roman" panose="02020603050405020304" pitchFamily="18" charset="0"/>
              </a:rPr>
              <a:t>aim of physics</a:t>
            </a:r>
            <a:r>
              <a:rPr lang="en-US" sz="2400" b="0" i="0" dirty="0">
                <a:solidFill>
                  <a:srgbClr val="202124"/>
                </a:solidFill>
                <a:effectLst/>
                <a:latin typeface="Times New Roman" panose="02020603050405020304" pitchFamily="18" charset="0"/>
                <a:cs typeface="Times New Roman" panose="02020603050405020304" pitchFamily="18" charset="0"/>
              </a:rPr>
              <a:t> is to find a unified set of laws governing matter, motion, and energy at small (microscopic) subatomic distances, at the human (macroscopic) scale of everyday life, and out to the largest distances.</a:t>
            </a:r>
            <a:endParaRPr lang="en-US" sz="2400" dirty="0">
              <a:solidFill>
                <a:srgbClr val="202124"/>
              </a:solidFill>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E30C7D6A-EABA-4913-94B5-DBB933DD5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795" y="4153550"/>
            <a:ext cx="3353761" cy="24258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3EA8DD24-9CC0-4422-B8AC-FD41E62D30D1}"/>
              </a:ext>
            </a:extLst>
          </p:cNvPr>
          <p:cNvSpPr/>
          <p:nvPr/>
        </p:nvSpPr>
        <p:spPr>
          <a:xfrm>
            <a:off x="347977" y="4753727"/>
            <a:ext cx="8135477" cy="9797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rgbClr val="FFFF00"/>
                </a:solidFill>
                <a:latin typeface="Times New Roman" panose="02020603050405020304" pitchFamily="18" charset="0"/>
                <a:cs typeface="Times New Roman" panose="02020603050405020304" pitchFamily="18" charset="0"/>
              </a:rPr>
              <a:t>Goal – understand how the universe behaves.</a:t>
            </a:r>
          </a:p>
          <a:p>
            <a:pPr algn="ctr"/>
            <a:endParaRPr lang="en-IN" dirty="0"/>
          </a:p>
        </p:txBody>
      </p:sp>
    </p:spTree>
    <p:extLst>
      <p:ext uri="{BB962C8B-B14F-4D97-AF65-F5344CB8AC3E}">
        <p14:creationId xmlns:p14="http://schemas.microsoft.com/office/powerpoint/2010/main" val="1279466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62560" y="53501"/>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Content Placeholder 2">
            <a:extLst>
              <a:ext uri="{FF2B5EF4-FFF2-40B4-BE49-F238E27FC236}">
                <a16:creationId xmlns:a16="http://schemas.microsoft.com/office/drawing/2014/main" id="{65356937-C406-4419-9859-0EEEE0602FA1}"/>
              </a:ext>
            </a:extLst>
          </p:cNvPr>
          <p:cNvSpPr txBox="1">
            <a:spLocks/>
          </p:cNvSpPr>
          <p:nvPr/>
        </p:nvSpPr>
        <p:spPr>
          <a:xfrm>
            <a:off x="457199" y="878321"/>
            <a:ext cx="10156371" cy="47713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The energy of a photon, lost or gained, is calculated using Planck's equation: </a:t>
            </a:r>
          </a:p>
          <a:p>
            <a:pPr algn="just"/>
            <a:r>
              <a:rPr lang="en-US" sz="2400" dirty="0">
                <a:latin typeface="Times New Roman" panose="02020603050405020304" pitchFamily="18" charset="0"/>
                <a:cs typeface="Times New Roman" panose="02020603050405020304" pitchFamily="18" charset="0"/>
              </a:rPr>
              <a:t>(h is Planck's constant, 6.62607 x 10</a:t>
            </a:r>
            <a:r>
              <a:rPr lang="en-US" sz="2400" baseline="30000" dirty="0">
                <a:latin typeface="Times New Roman" panose="02020603050405020304" pitchFamily="18" charset="0"/>
                <a:cs typeface="Times New Roman" panose="02020603050405020304" pitchFamily="18" charset="0"/>
              </a:rPr>
              <a:t>-34 </a:t>
            </a:r>
            <a:r>
              <a:rPr lang="en-US" sz="2400" dirty="0">
                <a:latin typeface="Times New Roman" panose="02020603050405020304" pitchFamily="18" charset="0"/>
                <a:cs typeface="Times New Roman" panose="02020603050405020304" pitchFamily="18" charset="0"/>
              </a:rPr>
              <a:t>J s / cycles, and v stands for frequency in cycles/s)</a:t>
            </a:r>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Energy Difference (Δ</a:t>
            </a:r>
            <a:r>
              <a:rPr lang="en-US" sz="2400" i="1" dirty="0">
                <a:latin typeface="Times New Roman" panose="02020603050405020304" pitchFamily="18" charset="0"/>
                <a:cs typeface="Times New Roman" panose="02020603050405020304" pitchFamily="18" charset="0"/>
              </a:rPr>
              <a:t>E</a:t>
            </a:r>
            <a:r>
              <a:rPr lang="en-US" sz="2400" dirty="0">
                <a:latin typeface="Times New Roman" panose="02020603050405020304" pitchFamily="18" charset="0"/>
                <a:cs typeface="Times New Roman" panose="02020603050405020304" pitchFamily="18" charset="0"/>
              </a:rPr>
              <a:t>) = </a:t>
            </a:r>
            <a:r>
              <a:rPr lang="en-US" sz="2400" i="1" dirty="0" err="1">
                <a:latin typeface="Times New Roman" panose="02020603050405020304" pitchFamily="18" charset="0"/>
                <a:cs typeface="Times New Roman" panose="02020603050405020304" pitchFamily="18" charset="0"/>
              </a:rPr>
              <a:t>hν</a:t>
            </a:r>
            <a:endParaRPr lang="en-US" sz="2400" i="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Bohr's model allows us to calculate the </a:t>
            </a:r>
            <a:r>
              <a:rPr lang="en-US" sz="2400" u="sng" dirty="0">
                <a:solidFill>
                  <a:srgbClr val="00B050"/>
                </a:solidFill>
                <a:latin typeface="Times New Roman" panose="02020603050405020304" pitchFamily="18" charset="0"/>
                <a:cs typeface="Times New Roman" panose="02020603050405020304" pitchFamily="18" charset="0"/>
              </a:rPr>
              <a:t>radii of the orbits</a:t>
            </a:r>
            <a:r>
              <a:rPr lang="en-US" sz="2400" dirty="0">
                <a:latin typeface="Times New Roman" panose="02020603050405020304" pitchFamily="18" charset="0"/>
                <a:cs typeface="Times New Roman" panose="02020603050405020304" pitchFamily="18" charset="0"/>
              </a:rPr>
              <a:t> that are allowed for an electron to travel. </a:t>
            </a:r>
          </a:p>
          <a:p>
            <a:pPr algn="just"/>
            <a:r>
              <a:rPr lang="en-US" sz="2400" dirty="0">
                <a:latin typeface="Times New Roman" panose="02020603050405020304" pitchFamily="18" charset="0"/>
                <a:cs typeface="Times New Roman" panose="02020603050405020304" pitchFamily="18" charset="0"/>
              </a:rPr>
              <a:t>It also allows us to calculate </a:t>
            </a:r>
            <a:r>
              <a:rPr lang="en-US" sz="2400" u="sng" dirty="0">
                <a:solidFill>
                  <a:srgbClr val="00B050"/>
                </a:solidFill>
                <a:latin typeface="Times New Roman" panose="02020603050405020304" pitchFamily="18" charset="0"/>
                <a:cs typeface="Times New Roman" panose="02020603050405020304" pitchFamily="18" charset="0"/>
              </a:rPr>
              <a:t>electron velocities and energy in these orbits</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With the equation below we can calculate allowed energy levels for a Hydrogen atom.                                    (R</a:t>
            </a:r>
            <a:r>
              <a:rPr lang="en-US" sz="2400" baseline="-25000" dirty="0">
                <a:latin typeface="Times New Roman" panose="02020603050405020304" pitchFamily="18" charset="0"/>
                <a:cs typeface="Times New Roman" panose="02020603050405020304" pitchFamily="18" charset="0"/>
              </a:rPr>
              <a:t>H</a:t>
            </a:r>
            <a:r>
              <a:rPr lang="en-US" sz="2400" dirty="0">
                <a:latin typeface="Times New Roman" panose="02020603050405020304" pitchFamily="18" charset="0"/>
                <a:cs typeface="Times New Roman" panose="02020603050405020304" pitchFamily="18" charset="0"/>
              </a:rPr>
              <a:t> is a constant value of 2.179 x 10</a:t>
            </a:r>
            <a:r>
              <a:rPr lang="en-US" sz="2400" baseline="30000" dirty="0">
                <a:latin typeface="Times New Roman" panose="02020603050405020304" pitchFamily="18" charset="0"/>
                <a:cs typeface="Times New Roman" panose="02020603050405020304" pitchFamily="18" charset="0"/>
              </a:rPr>
              <a:t>-18</a:t>
            </a:r>
            <a:r>
              <a:rPr lang="en-US" sz="2400" dirty="0">
                <a:latin typeface="Times New Roman" panose="02020603050405020304" pitchFamily="18" charset="0"/>
                <a:cs typeface="Times New Roman" panose="02020603050405020304" pitchFamily="18" charset="0"/>
              </a:rPr>
              <a:t>Joules)</a:t>
            </a:r>
            <a:endParaRPr lang="en-IN" sz="2400" dirty="0">
              <a:latin typeface="Times New Roman" panose="02020603050405020304" pitchFamily="18" charset="0"/>
              <a:cs typeface="Times New Roman" panose="02020603050405020304" pitchFamily="18" charset="0"/>
            </a:endParaRPr>
          </a:p>
          <a:p>
            <a:pPr algn="ctr">
              <a:buFont typeface="Arial" panose="020B0604020202020204" pitchFamily="34" charset="0"/>
              <a:buNone/>
            </a:pPr>
            <a:endParaRPr lang="en-US" sz="2400" i="1" dirty="0">
              <a:latin typeface="Times New Roman" panose="02020603050405020304" pitchFamily="18" charset="0"/>
              <a:cs typeface="Times New Roman" panose="02020603050405020304" pitchFamily="18" charset="0"/>
            </a:endParaRPr>
          </a:p>
          <a:p>
            <a:pPr algn="ctr">
              <a:buFont typeface="Arial" panose="020B0604020202020204" pitchFamily="34" charset="0"/>
              <a:buNone/>
            </a:pPr>
            <a:r>
              <a:rPr lang="en-US" sz="2400" i="1" dirty="0" err="1">
                <a:latin typeface="Times New Roman" panose="02020603050405020304" pitchFamily="18" charset="0"/>
                <a:cs typeface="Times New Roman" panose="02020603050405020304" pitchFamily="18" charset="0"/>
              </a:rPr>
              <a:t>E</a:t>
            </a:r>
            <a:r>
              <a:rPr lang="en-US" sz="2400" i="1" baseline="-25000" dirty="0" err="1">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R</a:t>
            </a:r>
            <a:r>
              <a:rPr lang="en-US" sz="2400" i="1" baseline="-25000" dirty="0">
                <a:latin typeface="Times New Roman" panose="02020603050405020304" pitchFamily="18" charset="0"/>
                <a:cs typeface="Times New Roman" panose="02020603050405020304" pitchFamily="18" charset="0"/>
              </a:rPr>
              <a:t>H</a:t>
            </a:r>
            <a:r>
              <a:rPr lang="en-US" sz="2400" dirty="0">
                <a:latin typeface="Times New Roman" panose="02020603050405020304" pitchFamily="18" charset="0"/>
                <a:cs typeface="Times New Roman" panose="02020603050405020304" pitchFamily="18" charset="0"/>
              </a:rPr>
              <a:t> (1/n</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939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Content Placeholder 2">
            <a:extLst>
              <a:ext uri="{FF2B5EF4-FFF2-40B4-BE49-F238E27FC236}">
                <a16:creationId xmlns:a16="http://schemas.microsoft.com/office/drawing/2014/main" id="{6C8804C6-5593-4FFC-A6A5-216F33C76130}"/>
              </a:ext>
            </a:extLst>
          </p:cNvPr>
          <p:cNvSpPr txBox="1">
            <a:spLocks/>
          </p:cNvSpPr>
          <p:nvPr/>
        </p:nvSpPr>
        <p:spPr>
          <a:xfrm>
            <a:off x="457199" y="471030"/>
            <a:ext cx="10156371" cy="59873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When an electron drops from a higher level for example from n=2 to a lower energy level, n=1, it emits a specific wavelength distinct to that element.</a:t>
            </a:r>
          </a:p>
          <a:p>
            <a:pPr algn="just"/>
            <a:r>
              <a:rPr lang="en-US" sz="2400" dirty="0"/>
              <a:t> To calculate the difference between the two energy levels, the equation below is used. Subscript </a:t>
            </a:r>
            <a:r>
              <a:rPr lang="en-US" sz="2400" dirty="0" err="1"/>
              <a:t>i</a:t>
            </a:r>
            <a:r>
              <a:rPr lang="en-US" sz="2400" dirty="0"/>
              <a:t> stands for initial, (initial energy= </a:t>
            </a:r>
            <a:r>
              <a:rPr lang="en-US" sz="2400" dirty="0" err="1"/>
              <a:t>E</a:t>
            </a:r>
            <a:r>
              <a:rPr lang="en-US" sz="2400" baseline="-25000" dirty="0" err="1"/>
              <a:t>i</a:t>
            </a:r>
            <a:r>
              <a:rPr lang="en-US" sz="2400" dirty="0"/>
              <a:t> and initial quantum number= </a:t>
            </a:r>
            <a:r>
              <a:rPr lang="en-US" sz="2400" dirty="0" err="1"/>
              <a:t>n</a:t>
            </a:r>
            <a:r>
              <a:rPr lang="en-US" sz="2400" baseline="-25000" dirty="0" err="1"/>
              <a:t>i</a:t>
            </a:r>
            <a:r>
              <a:rPr lang="en-US" sz="2400" dirty="0"/>
              <a:t>) while subscript f stands for final (final energy= </a:t>
            </a:r>
            <a:r>
              <a:rPr lang="en-US" sz="2400" dirty="0" err="1"/>
              <a:t>E</a:t>
            </a:r>
            <a:r>
              <a:rPr lang="en-US" sz="2400" baseline="-25000" dirty="0" err="1"/>
              <a:t>f</a:t>
            </a:r>
            <a:r>
              <a:rPr lang="en-US" sz="2400" dirty="0"/>
              <a:t> and final quantum number= </a:t>
            </a:r>
            <a:r>
              <a:rPr lang="en-US" sz="2400" dirty="0" err="1"/>
              <a:t>n</a:t>
            </a:r>
            <a:r>
              <a:rPr lang="en-US" sz="2400" baseline="-25000" dirty="0" err="1"/>
              <a:t>f</a:t>
            </a:r>
            <a:r>
              <a:rPr lang="en-US" sz="2400" dirty="0"/>
              <a:t>).</a:t>
            </a:r>
            <a:endParaRPr lang="en-IN" sz="2400" dirty="0"/>
          </a:p>
          <a:p>
            <a:pPr algn="just"/>
            <a:r>
              <a:rPr lang="en-US" sz="2400" dirty="0"/>
              <a:t>Energy Difference</a:t>
            </a:r>
            <a:endParaRPr lang="en-IN" sz="2400" dirty="0"/>
          </a:p>
          <a:p>
            <a:endParaRPr lang="en-IN" sz="2400" dirty="0"/>
          </a:p>
        </p:txBody>
      </p:sp>
      <p:graphicFrame>
        <p:nvGraphicFramePr>
          <p:cNvPr id="7" name="Object 11">
            <a:extLst>
              <a:ext uri="{FF2B5EF4-FFF2-40B4-BE49-F238E27FC236}">
                <a16:creationId xmlns:a16="http://schemas.microsoft.com/office/drawing/2014/main" id="{7825D0A8-D0D3-4EB9-8E26-581333C73074}"/>
              </a:ext>
            </a:extLst>
          </p:cNvPr>
          <p:cNvGraphicFramePr>
            <a:graphicFrameLocks noChangeAspect="1"/>
          </p:cNvGraphicFramePr>
          <p:nvPr>
            <p:extLst>
              <p:ext uri="{D42A27DB-BD31-4B8C-83A1-F6EECF244321}">
                <p14:modId xmlns:p14="http://schemas.microsoft.com/office/powerpoint/2010/main" val="841926199"/>
              </p:ext>
            </p:extLst>
          </p:nvPr>
        </p:nvGraphicFramePr>
        <p:xfrm>
          <a:off x="2041695" y="3429000"/>
          <a:ext cx="5286412" cy="932761"/>
        </p:xfrm>
        <a:graphic>
          <a:graphicData uri="http://schemas.openxmlformats.org/presentationml/2006/ole">
            <mc:AlternateContent xmlns:mc="http://schemas.openxmlformats.org/markup-compatibility/2006">
              <mc:Choice xmlns:v="urn:schemas-microsoft-com:vml" Requires="v">
                <p:oleObj name="Equation" r:id="rId3" imgW="3022560" imgH="533160" progId="Equation.3">
                  <p:embed/>
                </p:oleObj>
              </mc:Choice>
              <mc:Fallback>
                <p:oleObj name="Equation" r:id="rId3" imgW="3022560" imgH="533160" progId="Equation.3">
                  <p:embed/>
                  <p:pic>
                    <p:nvPicPr>
                      <p:cNvPr id="35851"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695" y="3429000"/>
                        <a:ext cx="5286412" cy="9327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D3AC17ED-BF90-4610-A1A3-6EAB5B754794}"/>
              </a:ext>
            </a:extLst>
          </p:cNvPr>
          <p:cNvSpPr txBox="1"/>
          <p:nvPr/>
        </p:nvSpPr>
        <p:spPr>
          <a:xfrm>
            <a:off x="827312" y="4809920"/>
            <a:ext cx="9786257" cy="1569660"/>
          </a:xfrm>
          <a:prstGeom prst="rect">
            <a:avLst/>
          </a:prstGeom>
          <a:noFill/>
        </p:spPr>
        <p:txBody>
          <a:bodyPr wrap="square">
            <a:spAutoFit/>
          </a:bodyPr>
          <a:lstStyle/>
          <a:p>
            <a:pPr algn="just"/>
            <a:r>
              <a:rPr lang="en-US" sz="2400" dirty="0"/>
              <a:t>The Bohr model also helps us understand how cations are made. This is through the concept of </a:t>
            </a:r>
            <a:r>
              <a:rPr lang="en-US" sz="2400" u="sng" dirty="0">
                <a:hlinkClick r:id="rId5" tooltip="Inorganic Chemistry/Descriptive Chemistry/Periodic Table of the Elements/Ionization Energy"/>
              </a:rPr>
              <a:t>Ionization Energy</a:t>
            </a:r>
            <a:r>
              <a:rPr lang="en-US" sz="2400" dirty="0"/>
              <a:t>, the energy to remove an electron from its ground state. </a:t>
            </a:r>
          </a:p>
          <a:p>
            <a:pPr algn="just"/>
            <a:r>
              <a:rPr lang="en-US" sz="2400" dirty="0"/>
              <a:t>After the electron is free, the atom is ionized.</a:t>
            </a:r>
          </a:p>
        </p:txBody>
      </p:sp>
    </p:spTree>
    <p:extLst>
      <p:ext uri="{BB962C8B-B14F-4D97-AF65-F5344CB8AC3E}">
        <p14:creationId xmlns:p14="http://schemas.microsoft.com/office/powerpoint/2010/main" val="929537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Content Placeholder 2">
            <a:extLst>
              <a:ext uri="{FF2B5EF4-FFF2-40B4-BE49-F238E27FC236}">
                <a16:creationId xmlns:a16="http://schemas.microsoft.com/office/drawing/2014/main" id="{88110C44-17AC-4E7F-8974-CC134BEB7D6D}"/>
              </a:ext>
            </a:extLst>
          </p:cNvPr>
          <p:cNvSpPr txBox="1">
            <a:spLocks/>
          </p:cNvSpPr>
          <p:nvPr/>
        </p:nvSpPr>
        <p:spPr>
          <a:xfrm>
            <a:off x="457200" y="386080"/>
            <a:ext cx="8229600" cy="57400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p>
        </p:txBody>
      </p:sp>
      <p:sp>
        <p:nvSpPr>
          <p:cNvPr id="7" name="TextBox 6">
            <a:extLst>
              <a:ext uri="{FF2B5EF4-FFF2-40B4-BE49-F238E27FC236}">
                <a16:creationId xmlns:a16="http://schemas.microsoft.com/office/drawing/2014/main" id="{E9838330-36F8-4DD3-869E-4AD1FB679867}"/>
              </a:ext>
            </a:extLst>
          </p:cNvPr>
          <p:cNvSpPr txBox="1"/>
          <p:nvPr/>
        </p:nvSpPr>
        <p:spPr>
          <a:xfrm>
            <a:off x="3143965" y="547171"/>
            <a:ext cx="4323635" cy="461665"/>
          </a:xfrm>
          <a:prstGeom prst="rect">
            <a:avLst/>
          </a:prstGeom>
          <a:noFill/>
        </p:spPr>
        <p:txBody>
          <a:bodyPr wrap="square">
            <a:spAutoFit/>
          </a:bodyPr>
          <a:lstStyle/>
          <a:p>
            <a:r>
              <a:rPr lang="en-US" sz="2400" b="1" u="sng" dirty="0">
                <a:solidFill>
                  <a:srgbClr val="000000"/>
                </a:solidFill>
                <a:effectLst/>
                <a:latin typeface="Times New Roman" panose="02020603050405020304" pitchFamily="18" charset="0"/>
                <a:ea typeface="Calibri" panose="020F0502020204030204" pitchFamily="34" charset="0"/>
              </a:rPr>
              <a:t>ELECTRON DIFFRACTION</a:t>
            </a:r>
            <a:endParaRPr lang="en-IN" sz="2400" u="sng" dirty="0"/>
          </a:p>
        </p:txBody>
      </p:sp>
      <p:sp>
        <p:nvSpPr>
          <p:cNvPr id="8" name="Content Placeholder 2">
            <a:extLst>
              <a:ext uri="{FF2B5EF4-FFF2-40B4-BE49-F238E27FC236}">
                <a16:creationId xmlns:a16="http://schemas.microsoft.com/office/drawing/2014/main" id="{9264FF6D-1098-4156-A758-070DF6BFB4CC}"/>
              </a:ext>
            </a:extLst>
          </p:cNvPr>
          <p:cNvSpPr txBox="1">
            <a:spLocks/>
          </p:cNvSpPr>
          <p:nvPr/>
        </p:nvSpPr>
        <p:spPr>
          <a:xfrm>
            <a:off x="457199" y="1328054"/>
            <a:ext cx="10461171"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The wave-particle duality of nature results in particles having both </a:t>
            </a:r>
            <a:r>
              <a:rPr lang="en-US" sz="2200" dirty="0">
                <a:solidFill>
                  <a:srgbClr val="FF0000"/>
                </a:solidFill>
                <a:latin typeface="Times New Roman" panose="02020603050405020304" pitchFamily="18" charset="0"/>
                <a:cs typeface="Times New Roman" panose="02020603050405020304" pitchFamily="18" charset="0"/>
              </a:rPr>
              <a:t>wave-like and particle-like properties</a:t>
            </a:r>
            <a:r>
              <a:rPr lang="en-US" sz="2200" dirty="0">
                <a:latin typeface="Times New Roman" panose="02020603050405020304" pitchFamily="18" charset="0"/>
                <a:cs typeface="Times New Roman" panose="02020603050405020304" pitchFamily="18" charset="0"/>
              </a:rPr>
              <a:t>.</a:t>
            </a:r>
          </a:p>
          <a:p>
            <a:pPr algn="just"/>
            <a:r>
              <a:rPr lang="en-US" sz="2200" dirty="0">
                <a:latin typeface="Times New Roman" panose="02020603050405020304" pitchFamily="18" charset="0"/>
                <a:cs typeface="Times New Roman" panose="02020603050405020304" pitchFamily="18" charset="0"/>
              </a:rPr>
              <a:t> The wave-like properties of objects means that we can perform diffraction using them, as with X-ray photons.</a:t>
            </a:r>
          </a:p>
          <a:p>
            <a:pPr algn="just"/>
            <a:r>
              <a:rPr lang="en-US" sz="2200" dirty="0">
                <a:latin typeface="Times New Roman" panose="02020603050405020304" pitchFamily="18" charset="0"/>
                <a:cs typeface="Times New Roman" panose="02020603050405020304" pitchFamily="18" charset="0"/>
              </a:rPr>
              <a:t> However, this time we extend from massless particles to those with mass, including the electron and the neutron.</a:t>
            </a:r>
            <a:endParaRPr lang="en-IN"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In this case, the wavelength of an electron is given by the de Broglie relation, as shown in equation  </a:t>
            </a:r>
            <a:endParaRPr lang="en-IN"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p:txBody>
      </p:sp>
      <p:graphicFrame>
        <p:nvGraphicFramePr>
          <p:cNvPr id="9" name="Object 1">
            <a:extLst>
              <a:ext uri="{FF2B5EF4-FFF2-40B4-BE49-F238E27FC236}">
                <a16:creationId xmlns:a16="http://schemas.microsoft.com/office/drawing/2014/main" id="{264838B8-87E7-45BF-BFD5-FBE52BB81C01}"/>
              </a:ext>
            </a:extLst>
          </p:cNvPr>
          <p:cNvGraphicFramePr>
            <a:graphicFrameLocks noChangeAspect="1"/>
          </p:cNvGraphicFramePr>
          <p:nvPr>
            <p:extLst>
              <p:ext uri="{D42A27DB-BD31-4B8C-83A1-F6EECF244321}">
                <p14:modId xmlns:p14="http://schemas.microsoft.com/office/powerpoint/2010/main" val="2184554508"/>
              </p:ext>
            </p:extLst>
          </p:nvPr>
        </p:nvGraphicFramePr>
        <p:xfrm>
          <a:off x="4261528" y="4234427"/>
          <a:ext cx="1671186" cy="1170442"/>
        </p:xfrm>
        <a:graphic>
          <a:graphicData uri="http://schemas.openxmlformats.org/presentationml/2006/ole">
            <mc:AlternateContent xmlns:mc="http://schemas.openxmlformats.org/markup-compatibility/2006">
              <mc:Choice xmlns:v="urn:schemas-microsoft-com:vml" Requires="v">
                <p:oleObj name="Equation" r:id="rId3" imgW="419040" imgH="419040" progId="Equation.3">
                  <p:embed/>
                </p:oleObj>
              </mc:Choice>
              <mc:Fallback>
                <p:oleObj name="Equation" r:id="rId3" imgW="419040" imgH="419040" progId="Equation.3">
                  <p:embed/>
                  <p:pic>
                    <p:nvPicPr>
                      <p:cNvPr id="5324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1528" y="4234427"/>
                        <a:ext cx="1671186" cy="1170442"/>
                      </a:xfrm>
                      <a:prstGeom prst="rect">
                        <a:avLst/>
                      </a:prstGeom>
                      <a:noFill/>
                    </p:spPr>
                  </p:pic>
                </p:oleObj>
              </mc:Fallback>
            </mc:AlternateContent>
          </a:graphicData>
        </a:graphic>
      </p:graphicFrame>
      <p:sp>
        <p:nvSpPr>
          <p:cNvPr id="10" name="TextBox 9">
            <a:extLst>
              <a:ext uri="{FF2B5EF4-FFF2-40B4-BE49-F238E27FC236}">
                <a16:creationId xmlns:a16="http://schemas.microsoft.com/office/drawing/2014/main" id="{6C06ED4B-3F3C-4A16-BC82-629E0BDAF8AE}"/>
              </a:ext>
            </a:extLst>
          </p:cNvPr>
          <p:cNvSpPr txBox="1"/>
          <p:nvPr/>
        </p:nvSpPr>
        <p:spPr>
          <a:xfrm>
            <a:off x="642255" y="5404869"/>
            <a:ext cx="10091057" cy="1015663"/>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where h is Planck's constant and p is the electron momentum. As the momentum is related to the velocity and, in turn, the velocity is dependent upon the accelerating force i.e. an electric potential we see that equation can be written</a:t>
            </a:r>
          </a:p>
        </p:txBody>
      </p:sp>
    </p:spTree>
    <p:extLst>
      <p:ext uri="{BB962C8B-B14F-4D97-AF65-F5344CB8AC3E}">
        <p14:creationId xmlns:p14="http://schemas.microsoft.com/office/powerpoint/2010/main" val="3969087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graphicFrame>
        <p:nvGraphicFramePr>
          <p:cNvPr id="9" name="Object 1">
            <a:extLst>
              <a:ext uri="{FF2B5EF4-FFF2-40B4-BE49-F238E27FC236}">
                <a16:creationId xmlns:a16="http://schemas.microsoft.com/office/drawing/2014/main" id="{518245B4-C198-469C-8A47-E302B27ADC35}"/>
              </a:ext>
            </a:extLst>
          </p:cNvPr>
          <p:cNvGraphicFramePr>
            <a:graphicFrameLocks noChangeAspect="1"/>
          </p:cNvGraphicFramePr>
          <p:nvPr>
            <p:extLst>
              <p:ext uri="{D42A27DB-BD31-4B8C-83A1-F6EECF244321}">
                <p14:modId xmlns:p14="http://schemas.microsoft.com/office/powerpoint/2010/main" val="1472502240"/>
              </p:ext>
            </p:extLst>
          </p:nvPr>
        </p:nvGraphicFramePr>
        <p:xfrm>
          <a:off x="4203239" y="543827"/>
          <a:ext cx="2160755" cy="1143008"/>
        </p:xfrm>
        <a:graphic>
          <a:graphicData uri="http://schemas.openxmlformats.org/presentationml/2006/ole">
            <mc:AlternateContent xmlns:mc="http://schemas.openxmlformats.org/markup-compatibility/2006">
              <mc:Choice xmlns:v="urn:schemas-microsoft-com:vml" Requires="v">
                <p:oleObj r:id="rId3" imgW="889000" imgH="457200" progId="">
                  <p:embed/>
                </p:oleObj>
              </mc:Choice>
              <mc:Fallback>
                <p:oleObj r:id="rId3" imgW="889000" imgH="457200" progId="">
                  <p:embed/>
                  <p:pic>
                    <p:nvPicPr>
                      <p:cNvPr id="522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239" y="543827"/>
                        <a:ext cx="2160755" cy="11430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a:extLst>
              <a:ext uri="{FF2B5EF4-FFF2-40B4-BE49-F238E27FC236}">
                <a16:creationId xmlns:a16="http://schemas.microsoft.com/office/drawing/2014/main" id="{5F40B61C-F7C9-47B9-8CDA-2F9F5125A937}"/>
              </a:ext>
            </a:extLst>
          </p:cNvPr>
          <p:cNvSpPr txBox="1"/>
          <p:nvPr/>
        </p:nvSpPr>
        <p:spPr>
          <a:xfrm>
            <a:off x="718457" y="1870963"/>
            <a:ext cx="10406743" cy="769441"/>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where m</a:t>
            </a:r>
            <a:r>
              <a:rPr lang="en-US" sz="2200" baseline="-25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is the mass of the electron and U is the electric potential through which the electron is accelerated.</a:t>
            </a:r>
            <a:endParaRPr lang="en-IN" sz="2200" dirty="0">
              <a:latin typeface="Times New Roman" panose="02020603050405020304" pitchFamily="18" charset="0"/>
              <a:cs typeface="Times New Roman" panose="02020603050405020304" pitchFamily="18" charset="0"/>
            </a:endParaRPr>
          </a:p>
        </p:txBody>
      </p:sp>
      <p:pic>
        <p:nvPicPr>
          <p:cNvPr id="1026" name="Picture 2" descr="Low Energy Electron Diffraction - Physical Methods in Chemistry and Nano  Science - OpenStax CNX">
            <a:extLst>
              <a:ext uri="{FF2B5EF4-FFF2-40B4-BE49-F238E27FC236}">
                <a16:creationId xmlns:a16="http://schemas.microsoft.com/office/drawing/2014/main" id="{00394705-9E5D-403E-885D-26FC0A860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94" y="2824532"/>
            <a:ext cx="6391635" cy="2874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ectron Diffraction">
            <a:extLst>
              <a:ext uri="{FF2B5EF4-FFF2-40B4-BE49-F238E27FC236}">
                <a16:creationId xmlns:a16="http://schemas.microsoft.com/office/drawing/2014/main" id="{0D5541B6-C59F-42F1-989D-A43EA89472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0029" y="2815628"/>
            <a:ext cx="5088674" cy="288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530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71E91EC9-649D-4776-A33F-1720AFB93BBD}"/>
              </a:ext>
            </a:extLst>
          </p:cNvPr>
          <p:cNvSpPr txBox="1">
            <a:spLocks/>
          </p:cNvSpPr>
          <p:nvPr/>
        </p:nvSpPr>
        <p:spPr>
          <a:xfrm>
            <a:off x="1730829" y="303097"/>
            <a:ext cx="7500257" cy="6941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u="sng" dirty="0">
                <a:latin typeface="Times New Roman" panose="02020603050405020304" pitchFamily="18" charset="0"/>
                <a:cs typeface="Times New Roman" panose="02020603050405020304" pitchFamily="18" charset="0"/>
              </a:rPr>
              <a:t>Wave - Particle duality of radiation and matter</a:t>
            </a:r>
          </a:p>
        </p:txBody>
      </p:sp>
      <p:sp>
        <p:nvSpPr>
          <p:cNvPr id="7" name="Content Placeholder 2">
            <a:extLst>
              <a:ext uri="{FF2B5EF4-FFF2-40B4-BE49-F238E27FC236}">
                <a16:creationId xmlns:a16="http://schemas.microsoft.com/office/drawing/2014/main" id="{160E557B-2C90-4BC9-B389-FFB6C4BC389D}"/>
              </a:ext>
            </a:extLst>
          </p:cNvPr>
          <p:cNvSpPr txBox="1">
            <a:spLocks/>
          </p:cNvSpPr>
          <p:nvPr/>
        </p:nvSpPr>
        <p:spPr>
          <a:xfrm>
            <a:off x="457200" y="1600200"/>
            <a:ext cx="107442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The dual nature of matter and the dual nature of radiation were revolutionary concepts of physics.</a:t>
            </a:r>
          </a:p>
          <a:p>
            <a:pPr algn="just"/>
            <a:r>
              <a:rPr lang="en-US" sz="2200" dirty="0">
                <a:latin typeface="Times New Roman" panose="02020603050405020304" pitchFamily="18" charset="0"/>
                <a:cs typeface="Times New Roman" panose="02020603050405020304" pitchFamily="18" charset="0"/>
              </a:rPr>
              <a:t> In case of light some phenomenon like </a:t>
            </a:r>
            <a:r>
              <a:rPr lang="en-US" sz="2200" u="sng" dirty="0">
                <a:solidFill>
                  <a:srgbClr val="FF0000"/>
                </a:solidFill>
                <a:latin typeface="Times New Roman" panose="02020603050405020304" pitchFamily="18" charset="0"/>
                <a:cs typeface="Times New Roman" panose="02020603050405020304" pitchFamily="18" charset="0"/>
              </a:rPr>
              <a:t>diffraction and interference</a:t>
            </a:r>
            <a:r>
              <a:rPr lang="en-US" sz="2200" dirty="0">
                <a:latin typeface="Times New Roman" panose="02020603050405020304" pitchFamily="18" charset="0"/>
                <a:cs typeface="Times New Roman" panose="02020603050405020304" pitchFamily="18" charset="0"/>
              </a:rPr>
              <a:t> can be explained on the basis of its </a:t>
            </a:r>
            <a:r>
              <a:rPr lang="en-US" sz="2200" dirty="0">
                <a:solidFill>
                  <a:srgbClr val="FF0000"/>
                </a:solidFill>
                <a:latin typeface="Times New Roman" panose="02020603050405020304" pitchFamily="18" charset="0"/>
                <a:cs typeface="Times New Roman" panose="02020603050405020304" pitchFamily="18" charset="0"/>
              </a:rPr>
              <a:t>wave character</a:t>
            </a:r>
            <a:r>
              <a:rPr lang="en-US" sz="2200" dirty="0">
                <a:latin typeface="Times New Roman" panose="02020603050405020304" pitchFamily="18" charset="0"/>
                <a:cs typeface="Times New Roman" panose="02020603050405020304" pitchFamily="18" charset="0"/>
              </a:rPr>
              <a:t>. </a:t>
            </a:r>
          </a:p>
          <a:p>
            <a:pPr algn="just"/>
            <a:r>
              <a:rPr lang="en-US" sz="2200" dirty="0">
                <a:latin typeface="Times New Roman" panose="02020603050405020304" pitchFamily="18" charset="0"/>
                <a:cs typeface="Times New Roman" panose="02020603050405020304" pitchFamily="18" charset="0"/>
              </a:rPr>
              <a:t>However, the certain other phenomenon such as </a:t>
            </a:r>
            <a:r>
              <a:rPr lang="en-US" sz="2200" b="1" u="sng" dirty="0">
                <a:solidFill>
                  <a:srgbClr val="FF0000"/>
                </a:solidFill>
                <a:latin typeface="Times New Roman" panose="02020603050405020304" pitchFamily="18" charset="0"/>
                <a:cs typeface="Times New Roman" panose="02020603050405020304" pitchFamily="18" charset="0"/>
              </a:rPr>
              <a:t>black body radiation and photoelectric effect</a:t>
            </a:r>
            <a:r>
              <a:rPr lang="en-US" sz="2200" dirty="0">
                <a:latin typeface="Times New Roman" panose="02020603050405020304" pitchFamily="18" charset="0"/>
                <a:cs typeface="Times New Roman" panose="02020603050405020304" pitchFamily="18" charset="0"/>
              </a:rPr>
              <a:t> can be explained only on the basis of its particle nature. </a:t>
            </a:r>
          </a:p>
          <a:p>
            <a:pPr algn="just"/>
            <a:r>
              <a:rPr lang="en-US" sz="2200" dirty="0">
                <a:latin typeface="Times New Roman" panose="02020603050405020304" pitchFamily="18" charset="0"/>
                <a:cs typeface="Times New Roman" panose="02020603050405020304" pitchFamily="18" charset="0"/>
              </a:rPr>
              <a:t>Thus, light is said to have a dual character. Such studies on light were made by </a:t>
            </a:r>
            <a:r>
              <a:rPr lang="en-US" sz="2200" dirty="0">
                <a:solidFill>
                  <a:srgbClr val="FF0000"/>
                </a:solidFill>
                <a:latin typeface="Times New Roman" panose="02020603050405020304" pitchFamily="18" charset="0"/>
                <a:cs typeface="Times New Roman" panose="02020603050405020304" pitchFamily="18" charset="0"/>
              </a:rPr>
              <a:t>Einstein in 1905</a:t>
            </a:r>
            <a:r>
              <a:rPr lang="en-US" sz="2200" dirty="0">
                <a:latin typeface="Times New Roman" panose="02020603050405020304" pitchFamily="18" charset="0"/>
                <a:cs typeface="Times New Roman" panose="02020603050405020304" pitchFamily="18" charset="0"/>
              </a:rPr>
              <a:t>. </a:t>
            </a:r>
          </a:p>
          <a:p>
            <a:pPr algn="just"/>
            <a:r>
              <a:rPr lang="en-US" sz="2200" dirty="0">
                <a:solidFill>
                  <a:srgbClr val="FF0000"/>
                </a:solidFill>
                <a:latin typeface="Times New Roman" panose="02020603050405020304" pitchFamily="18" charset="0"/>
                <a:cs typeface="Times New Roman" panose="02020603050405020304" pitchFamily="18" charset="0"/>
              </a:rPr>
              <a:t>Louis de Broglie</a:t>
            </a:r>
            <a:r>
              <a:rPr lang="en-US" sz="2200" dirty="0">
                <a:latin typeface="Times New Roman" panose="02020603050405020304" pitchFamily="18" charset="0"/>
                <a:cs typeface="Times New Roman" panose="02020603050405020304" pitchFamily="18" charset="0"/>
              </a:rPr>
              <a:t>, in 1924 extended the idea of photons to material particles such as electron and he proposed that </a:t>
            </a:r>
            <a:r>
              <a:rPr lang="en-US" sz="2200" b="1" dirty="0">
                <a:solidFill>
                  <a:srgbClr val="FF0000"/>
                </a:solidFill>
                <a:latin typeface="Times New Roman" panose="02020603050405020304" pitchFamily="18" charset="0"/>
                <a:cs typeface="Times New Roman" panose="02020603050405020304" pitchFamily="18" charset="0"/>
              </a:rPr>
              <a:t>matter also has a dual character-as wave and as particle</a:t>
            </a:r>
            <a:r>
              <a:rPr lang="en-US" sz="2200" dirty="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7366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7089514A-B7B0-4987-981C-0D1824F34167}"/>
              </a:ext>
            </a:extLst>
          </p:cNvPr>
          <p:cNvSpPr txBox="1">
            <a:spLocks/>
          </p:cNvSpPr>
          <p:nvPr/>
        </p:nvSpPr>
        <p:spPr>
          <a:xfrm>
            <a:off x="3169934" y="384842"/>
            <a:ext cx="4794785" cy="5307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latin typeface="Times New Roman" panose="02020603050405020304" pitchFamily="18" charset="0"/>
                <a:cs typeface="Times New Roman" panose="02020603050405020304" pitchFamily="18" charset="0"/>
              </a:rPr>
              <a:t>Derivation of de-Broglie Equation</a:t>
            </a:r>
            <a:endParaRPr lang="en-IN" sz="2400" b="1" u="sng"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227A6790-D9AC-4830-B1B3-E35871CBAE52}"/>
              </a:ext>
            </a:extLst>
          </p:cNvPr>
          <p:cNvSpPr txBox="1">
            <a:spLocks/>
          </p:cNvSpPr>
          <p:nvPr/>
        </p:nvSpPr>
        <p:spPr>
          <a:xfrm>
            <a:off x="428595" y="1214422"/>
            <a:ext cx="10870775" cy="4707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The wavelength of the wave associated with any material particle was calculated by analogy with photon.</a:t>
            </a:r>
            <a:endParaRPr lang="en-IN"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In case of photon, if it is assumed to have </a:t>
            </a:r>
            <a:r>
              <a:rPr lang="en-US" sz="2200" dirty="0">
                <a:solidFill>
                  <a:srgbClr val="FF0000"/>
                </a:solidFill>
                <a:latin typeface="Times New Roman" panose="02020603050405020304" pitchFamily="18" charset="0"/>
                <a:cs typeface="Times New Roman" panose="02020603050405020304" pitchFamily="18" charset="0"/>
              </a:rPr>
              <a:t>wave</a:t>
            </a:r>
            <a:r>
              <a:rPr lang="en-US" sz="2200" dirty="0">
                <a:latin typeface="Times New Roman" panose="02020603050405020304" pitchFamily="18" charset="0"/>
                <a:cs typeface="Times New Roman" panose="02020603050405020304" pitchFamily="18" charset="0"/>
              </a:rPr>
              <a:t> character, its energy is given by</a:t>
            </a:r>
            <a:endParaRPr lang="en-IN" sz="2200"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sz="2200" dirty="0">
                <a:latin typeface="Times New Roman" panose="02020603050405020304" pitchFamily="18" charset="0"/>
                <a:cs typeface="Times New Roman" panose="02020603050405020304" pitchFamily="18" charset="0"/>
              </a:rPr>
              <a:t>		E = </a:t>
            </a:r>
            <a:r>
              <a:rPr lang="en-US" sz="2200" dirty="0" err="1">
                <a:latin typeface="Times New Roman" panose="02020603050405020304" pitchFamily="18" charset="0"/>
                <a:cs typeface="Times New Roman" panose="02020603050405020304" pitchFamily="18" charset="0"/>
              </a:rPr>
              <a:t>hv</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sz="2200" dirty="0">
                <a:latin typeface="Times New Roman" panose="02020603050405020304" pitchFamily="18" charset="0"/>
                <a:cs typeface="Times New Roman" panose="02020603050405020304" pitchFamily="18" charset="0"/>
              </a:rPr>
              <a:t>(According to the Planck’s quantum theory)</a:t>
            </a:r>
            <a:endParaRPr lang="en-IN" sz="2200"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sz="2200" dirty="0">
                <a:latin typeface="Times New Roman" panose="02020603050405020304" pitchFamily="18" charset="0"/>
                <a:cs typeface="Times New Roman" panose="02020603050405020304" pitchFamily="18" charset="0"/>
              </a:rPr>
              <a:t>Where </a:t>
            </a:r>
            <a:r>
              <a:rPr lang="en-US" sz="2200" dirty="0">
                <a:latin typeface="Times New Roman" panose="02020603050405020304" pitchFamily="18" charset="0"/>
                <a:cs typeface="Times New Roman" panose="02020603050405020304" pitchFamily="18" charset="0"/>
                <a:sym typeface="Symbol"/>
              </a:rPr>
              <a:t></a:t>
            </a:r>
            <a:r>
              <a:rPr lang="en-US" sz="2200" dirty="0">
                <a:latin typeface="Times New Roman" panose="02020603050405020304" pitchFamily="18" charset="0"/>
                <a:cs typeface="Times New Roman" panose="02020603050405020304" pitchFamily="18" charset="0"/>
              </a:rPr>
              <a:t> frequency of the wave and ‘h’ is </a:t>
            </a:r>
            <a:r>
              <a:rPr lang="en-US" sz="2200" dirty="0" err="1">
                <a:latin typeface="Times New Roman" panose="02020603050405020304" pitchFamily="18" charset="0"/>
                <a:cs typeface="Times New Roman" panose="02020603050405020304" pitchFamily="18" charset="0"/>
              </a:rPr>
              <a:t>is</a:t>
            </a:r>
            <a:r>
              <a:rPr lang="en-US" sz="2200" dirty="0">
                <a:latin typeface="Times New Roman" panose="02020603050405020304" pitchFamily="18" charset="0"/>
                <a:cs typeface="Times New Roman" panose="02020603050405020304" pitchFamily="18" charset="0"/>
              </a:rPr>
              <a:t> Planck’s constant</a:t>
            </a:r>
            <a:endParaRPr lang="en-IN"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If the photon is supposed to have </a:t>
            </a:r>
            <a:r>
              <a:rPr lang="en-US" sz="2200" dirty="0">
                <a:solidFill>
                  <a:srgbClr val="FF0000"/>
                </a:solidFill>
                <a:latin typeface="Times New Roman" panose="02020603050405020304" pitchFamily="18" charset="0"/>
                <a:cs typeface="Times New Roman" panose="02020603050405020304" pitchFamily="18" charset="0"/>
              </a:rPr>
              <a:t>particle</a:t>
            </a:r>
            <a:r>
              <a:rPr lang="en-US" sz="2200" dirty="0">
                <a:latin typeface="Times New Roman" panose="02020603050405020304" pitchFamily="18" charset="0"/>
                <a:cs typeface="Times New Roman" panose="02020603050405020304" pitchFamily="18" charset="0"/>
              </a:rPr>
              <a:t> character, </a:t>
            </a:r>
          </a:p>
          <a:p>
            <a:pPr marL="0" indent="0" algn="just">
              <a:buNone/>
            </a:pPr>
            <a:r>
              <a:rPr lang="en-US" sz="2200" dirty="0">
                <a:latin typeface="Times New Roman" panose="02020603050405020304" pitchFamily="18" charset="0"/>
                <a:cs typeface="Times New Roman" panose="02020603050405020304" pitchFamily="18" charset="0"/>
              </a:rPr>
              <a:t>its energy is given by</a:t>
            </a:r>
            <a:endParaRPr lang="en-IN" sz="2200"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sz="2200" dirty="0">
                <a:latin typeface="Times New Roman" panose="02020603050405020304" pitchFamily="18" charset="0"/>
                <a:cs typeface="Times New Roman" panose="02020603050405020304" pitchFamily="18" charset="0"/>
              </a:rPr>
              <a:t>		E = mc</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 (ii)</a:t>
            </a:r>
            <a:endParaRPr lang="en-IN" sz="2200"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sz="2200" dirty="0">
                <a:latin typeface="Times New Roman" panose="02020603050405020304" pitchFamily="18" charset="0"/>
                <a:cs typeface="Times New Roman" panose="02020603050405020304" pitchFamily="18" charset="0"/>
              </a:rPr>
              <a:t>(according to Einstein’s equation)</a:t>
            </a:r>
            <a:endParaRPr lang="en-IN" sz="2200"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sz="2200" dirty="0">
                <a:latin typeface="Times New Roman" panose="02020603050405020304" pitchFamily="18" charset="0"/>
                <a:cs typeface="Times New Roman" panose="02020603050405020304" pitchFamily="18" charset="0"/>
              </a:rPr>
              <a:t>where ‘m’ is the mass of photon, ‘c’ is the velocity of light.</a:t>
            </a:r>
            <a:endParaRPr lang="en-IN" sz="2200" dirty="0">
              <a:latin typeface="Times New Roman" panose="02020603050405020304" pitchFamily="18" charset="0"/>
              <a:cs typeface="Times New Roman" panose="02020603050405020304" pitchFamily="18" charset="0"/>
            </a:endParaRPr>
          </a:p>
        </p:txBody>
      </p:sp>
      <p:pic>
        <p:nvPicPr>
          <p:cNvPr id="8" name="Picture 4" descr="What is the de Broglie principle? - Quora">
            <a:extLst>
              <a:ext uri="{FF2B5EF4-FFF2-40B4-BE49-F238E27FC236}">
                <a16:creationId xmlns:a16="http://schemas.microsoft.com/office/drawing/2014/main" id="{C5C5DBE4-197F-4315-A5F6-2EB1655D7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6746" y="2793582"/>
            <a:ext cx="3488055" cy="284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420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Content Placeholder 2">
            <a:extLst>
              <a:ext uri="{FF2B5EF4-FFF2-40B4-BE49-F238E27FC236}">
                <a16:creationId xmlns:a16="http://schemas.microsoft.com/office/drawing/2014/main" id="{52CBDEFD-4EEC-4CDA-A003-B23EED4D1F6C}"/>
              </a:ext>
            </a:extLst>
          </p:cNvPr>
          <p:cNvSpPr txBox="1">
            <a:spLocks/>
          </p:cNvSpPr>
          <p:nvPr/>
        </p:nvSpPr>
        <p:spPr>
          <a:xfrm>
            <a:off x="457200" y="416360"/>
            <a:ext cx="10540678" cy="51027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By equating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and (ii)</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hv</a:t>
            </a:r>
            <a:r>
              <a:rPr lang="en-US" sz="2400" dirty="0">
                <a:latin typeface="Times New Roman" panose="02020603050405020304" pitchFamily="18" charset="0"/>
                <a:cs typeface="Times New Roman" panose="02020603050405020304" pitchFamily="18" charset="0"/>
              </a:rPr>
              <a:t> = mc</a:t>
            </a:r>
            <a:r>
              <a:rPr lang="en-US" sz="2400" baseline="300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But v = c/λ</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h c/λ   = mc</a:t>
            </a:r>
            <a:r>
              <a:rPr lang="en-US" sz="2400" baseline="300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(or) λ = h /mc</a:t>
            </a: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above equation is applicable to material particle if the mass and velocity of photon is replaced by the mass and velocity of material particle. Thus for any material particle like electron.</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λ = h/mv   or λ =  h/p</a:t>
            </a: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where mv = p is the momentum of the particle.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870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6" name="Picture 2" descr="Heisenberg Uncertainty&#10;Position and momentum can not be measured accurately simultaneously&#10;Davison and germer verified wav...">
            <a:extLst>
              <a:ext uri="{FF2B5EF4-FFF2-40B4-BE49-F238E27FC236}">
                <a16:creationId xmlns:a16="http://schemas.microsoft.com/office/drawing/2014/main" id="{B8FA2A7D-F23A-4CD8-A17C-DC3DADC88C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40" r="6230" b="21462"/>
          <a:stretch/>
        </p:blipFill>
        <p:spPr bwMode="auto">
          <a:xfrm>
            <a:off x="534850" y="547915"/>
            <a:ext cx="10282659" cy="5090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134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6" name="Picture 5">
            <a:extLst>
              <a:ext uri="{FF2B5EF4-FFF2-40B4-BE49-F238E27FC236}">
                <a16:creationId xmlns:a16="http://schemas.microsoft.com/office/drawing/2014/main" id="{D1CC3062-707B-48AF-8CBC-20A44BFE373F}"/>
              </a:ext>
            </a:extLst>
          </p:cNvPr>
          <p:cNvPicPr>
            <a:picLocks noChangeAspect="1"/>
          </p:cNvPicPr>
          <p:nvPr/>
        </p:nvPicPr>
        <p:blipFill rotWithShape="1">
          <a:blip r:embed="rId3">
            <a:extLst>
              <a:ext uri="{28A0092B-C50C-407E-A947-70E740481C1C}">
                <a14:useLocalDpi xmlns:a14="http://schemas.microsoft.com/office/drawing/2010/main" val="0"/>
              </a:ext>
            </a:extLst>
          </a:blip>
          <a:srcRect l="7554" t="148" r="4446" b="8297"/>
          <a:stretch/>
        </p:blipFill>
        <p:spPr>
          <a:xfrm>
            <a:off x="375920" y="193040"/>
            <a:ext cx="9682480" cy="6278880"/>
          </a:xfrm>
          <a:prstGeom prst="rect">
            <a:avLst/>
          </a:prstGeom>
        </p:spPr>
      </p:pic>
    </p:spTree>
    <p:extLst>
      <p:ext uri="{BB962C8B-B14F-4D97-AF65-F5344CB8AC3E}">
        <p14:creationId xmlns:p14="http://schemas.microsoft.com/office/powerpoint/2010/main" val="2480333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E49D914D-7884-4B3D-85C6-537A7266AB82}"/>
              </a:ext>
            </a:extLst>
          </p:cNvPr>
          <p:cNvSpPr txBox="1">
            <a:spLocks/>
          </p:cNvSpPr>
          <p:nvPr/>
        </p:nvSpPr>
        <p:spPr>
          <a:xfrm>
            <a:off x="3004457" y="297655"/>
            <a:ext cx="3984172" cy="57320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latin typeface="Times New Roman" panose="02020603050405020304" pitchFamily="18" charset="0"/>
                <a:cs typeface="Times New Roman" panose="02020603050405020304" pitchFamily="18" charset="0"/>
              </a:rPr>
              <a:t>Wavefunction (ψ (“psi”))</a:t>
            </a:r>
            <a:endParaRPr lang="en-IN" sz="2400" b="1" u="sng"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E8742F8-87F6-428A-8FC5-280EAFDBF09E}"/>
              </a:ext>
            </a:extLst>
          </p:cNvPr>
          <p:cNvSpPr txBox="1">
            <a:spLocks/>
          </p:cNvSpPr>
          <p:nvPr/>
        </p:nvSpPr>
        <p:spPr>
          <a:xfrm>
            <a:off x="439441" y="1084488"/>
            <a:ext cx="10558437" cy="29867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1" dirty="0">
                <a:solidFill>
                  <a:srgbClr val="FF0000"/>
                </a:solidFill>
                <a:latin typeface="Times New Roman" panose="02020603050405020304" pitchFamily="18" charset="0"/>
                <a:cs typeface="Times New Roman" panose="02020603050405020304" pitchFamily="18" charset="0"/>
              </a:rPr>
              <a:t>Quantum mechanics</a:t>
            </a:r>
            <a:r>
              <a:rPr lang="en-US" sz="2200" dirty="0">
                <a:latin typeface="Times New Roman" panose="02020603050405020304" pitchFamily="18" charset="0"/>
                <a:cs typeface="Times New Roman" panose="02020603050405020304" pitchFamily="18" charset="0"/>
              </a:rPr>
              <a:t> acknowledges the </a:t>
            </a:r>
            <a:r>
              <a:rPr lang="en-US" sz="2200" b="1" dirty="0">
                <a:solidFill>
                  <a:srgbClr val="FF0000"/>
                </a:solidFill>
                <a:latin typeface="Times New Roman" panose="02020603050405020304" pitchFamily="18" charset="0"/>
                <a:cs typeface="Times New Roman" panose="02020603050405020304" pitchFamily="18" charset="0"/>
              </a:rPr>
              <a:t>wave-particle duality of matter </a:t>
            </a:r>
            <a:r>
              <a:rPr lang="en-US" sz="2200" dirty="0">
                <a:latin typeface="Times New Roman" panose="02020603050405020304" pitchFamily="18" charset="0"/>
                <a:cs typeface="Times New Roman" panose="02020603050405020304" pitchFamily="18" charset="0"/>
              </a:rPr>
              <a:t>by supposing that, rather than traveling along a definite path, a </a:t>
            </a:r>
            <a:r>
              <a:rPr lang="en-US" sz="2200" dirty="0">
                <a:solidFill>
                  <a:srgbClr val="FF0000"/>
                </a:solidFill>
                <a:latin typeface="Times New Roman" panose="02020603050405020304" pitchFamily="18" charset="0"/>
                <a:cs typeface="Times New Roman" panose="02020603050405020304" pitchFamily="18" charset="0"/>
              </a:rPr>
              <a:t>particle is distributed through space like a wave</a:t>
            </a:r>
            <a:r>
              <a:rPr lang="en-US" sz="2200" dirty="0">
                <a:latin typeface="Times New Roman" panose="02020603050405020304" pitchFamily="18" charset="0"/>
                <a:cs typeface="Times New Roman" panose="02020603050405020304" pitchFamily="18" charset="0"/>
              </a:rPr>
              <a:t>. The wave that in quantum mechanics replaces the classical concept of particle trajectory is called a wavefunction, ψ (“psi”).</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A </a:t>
            </a:r>
            <a:r>
              <a:rPr lang="en-US" sz="2200" b="1" dirty="0">
                <a:latin typeface="Times New Roman" panose="02020603050405020304" pitchFamily="18" charset="0"/>
                <a:cs typeface="Times New Roman" panose="02020603050405020304" pitchFamily="18" charset="0"/>
              </a:rPr>
              <a:t>wave function</a:t>
            </a:r>
            <a:r>
              <a:rPr lang="en-US" sz="2200" dirty="0">
                <a:latin typeface="Times New Roman" panose="02020603050405020304" pitchFamily="18" charset="0"/>
                <a:cs typeface="Times New Roman" panose="02020603050405020304" pitchFamily="18" charset="0"/>
              </a:rPr>
              <a:t> in </a:t>
            </a:r>
            <a:r>
              <a:rPr lang="en-US" sz="2200" dirty="0">
                <a:latin typeface="Times New Roman" panose="02020603050405020304" pitchFamily="18" charset="0"/>
                <a:cs typeface="Times New Roman" panose="02020603050405020304" pitchFamily="18" charset="0"/>
                <a:hlinkClick r:id="rId3" tooltip="Quantum mechanics"/>
              </a:rPr>
              <a:t>quantum mechanics</a:t>
            </a:r>
            <a:r>
              <a:rPr lang="en-US" sz="2200" dirty="0">
                <a:latin typeface="Times New Roman" panose="02020603050405020304" pitchFamily="18" charset="0"/>
                <a:cs typeface="Times New Roman" panose="02020603050405020304" pitchFamily="18" charset="0"/>
              </a:rPr>
              <a:t> describes the </a:t>
            </a:r>
            <a:r>
              <a:rPr lang="en-US" sz="2200" dirty="0">
                <a:latin typeface="Times New Roman" panose="02020603050405020304" pitchFamily="18" charset="0"/>
                <a:cs typeface="Times New Roman" panose="02020603050405020304" pitchFamily="18" charset="0"/>
                <a:hlinkClick r:id="rId4" tooltip="Quantum state"/>
              </a:rPr>
              <a:t>quantum state</a:t>
            </a:r>
            <a:r>
              <a:rPr lang="en-US" sz="2200" dirty="0">
                <a:latin typeface="Times New Roman" panose="02020603050405020304" pitchFamily="18" charset="0"/>
                <a:cs typeface="Times New Roman" panose="02020603050405020304" pitchFamily="18" charset="0"/>
              </a:rPr>
              <a:t> of an isolated system of one or more particles. There is </a:t>
            </a:r>
            <a:r>
              <a:rPr lang="en-US" sz="2200" i="1" dirty="0">
                <a:latin typeface="Times New Roman" panose="02020603050405020304" pitchFamily="18" charset="0"/>
                <a:cs typeface="Times New Roman" panose="02020603050405020304" pitchFamily="18" charset="0"/>
              </a:rPr>
              <a:t>one</a:t>
            </a:r>
            <a:r>
              <a:rPr lang="en-US" sz="2200" dirty="0">
                <a:latin typeface="Times New Roman" panose="02020603050405020304" pitchFamily="18" charset="0"/>
                <a:cs typeface="Times New Roman" panose="02020603050405020304" pitchFamily="18" charset="0"/>
              </a:rPr>
              <a:t> wave function containing all the information about the entire system, not a separate wave function for each particle in the system. </a:t>
            </a:r>
          </a:p>
          <a:p>
            <a:pPr algn="just"/>
            <a:endParaRPr lang="en-US"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pic>
        <p:nvPicPr>
          <p:cNvPr id="1026" name="Picture 2" descr="Schrodinger equation">
            <a:extLst>
              <a:ext uri="{FF2B5EF4-FFF2-40B4-BE49-F238E27FC236}">
                <a16:creationId xmlns:a16="http://schemas.microsoft.com/office/drawing/2014/main" id="{17B0DD4B-8C45-4CFC-9301-B38B65AC9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3814" y="3962400"/>
            <a:ext cx="5269108" cy="248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99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9715E2-04B2-489E-B09C-73889489D604}"/>
              </a:ext>
            </a:extLst>
          </p:cNvPr>
          <p:cNvSpPr/>
          <p:nvPr/>
        </p:nvSpPr>
        <p:spPr>
          <a:xfrm>
            <a:off x="101257"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3" name="Title 1">
            <a:extLst>
              <a:ext uri="{FF2B5EF4-FFF2-40B4-BE49-F238E27FC236}">
                <a16:creationId xmlns:a16="http://schemas.microsoft.com/office/drawing/2014/main" id="{A91BEBFE-19E5-4DDE-9301-07559F34BB0D}"/>
              </a:ext>
            </a:extLst>
          </p:cNvPr>
          <p:cNvSpPr txBox="1">
            <a:spLocks/>
          </p:cNvSpPr>
          <p:nvPr/>
        </p:nvSpPr>
        <p:spPr>
          <a:xfrm>
            <a:off x="640806" y="620487"/>
            <a:ext cx="9144000" cy="106462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dirty="0">
                <a:solidFill>
                  <a:srgbClr val="C00000"/>
                </a:solidFill>
                <a:latin typeface="Times New Roman" panose="02020603050405020304" pitchFamily="18" charset="0"/>
                <a:cs typeface="Times New Roman" panose="02020603050405020304" pitchFamily="18" charset="0"/>
              </a:rPr>
              <a:t>Unit -I</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t>
            </a:r>
            <a:r>
              <a:rPr lang="en-US" sz="3200" b="1" u="sng" dirty="0">
                <a:solidFill>
                  <a:srgbClr val="C00000"/>
                </a:solidFill>
                <a:latin typeface="Times New Roman" panose="02020603050405020304" pitchFamily="18" charset="0"/>
                <a:cs typeface="Times New Roman" panose="02020603050405020304" pitchFamily="18" charset="0"/>
              </a:rPr>
              <a:t>Basis of Quantum Physics </a:t>
            </a:r>
            <a:endParaRPr lang="en-IN" sz="3200" b="1" u="sng" dirty="0">
              <a:solidFill>
                <a:srgbClr val="C00000"/>
              </a:solidFill>
              <a:latin typeface="Times New Roman" panose="02020603050405020304" pitchFamily="18" charset="0"/>
              <a:cs typeface="Times New Roman" panose="02020603050405020304" pitchFamily="18" charset="0"/>
            </a:endParaRPr>
          </a:p>
        </p:txBody>
      </p:sp>
      <p:pic>
        <p:nvPicPr>
          <p:cNvPr id="6" name="Picture 7" descr="Sathyabama Institute, Chennai: Courses, Fees, Placements, Ranking,  Admission 2020">
            <a:extLst>
              <a:ext uri="{FF2B5EF4-FFF2-40B4-BE49-F238E27FC236}">
                <a16:creationId xmlns:a16="http://schemas.microsoft.com/office/drawing/2014/main" id="{2E1BF4CF-2212-4D38-A7EA-0638CF25A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7B2708E-D2E6-4B03-8B38-04CE42473D97}"/>
              </a:ext>
            </a:extLst>
          </p:cNvPr>
          <p:cNvSpPr txBox="1"/>
          <p:nvPr/>
        </p:nvSpPr>
        <p:spPr>
          <a:xfrm>
            <a:off x="1077687" y="3036251"/>
            <a:ext cx="9046028" cy="2554545"/>
          </a:xfrm>
          <a:prstGeom prst="rect">
            <a:avLst/>
          </a:prstGeom>
          <a:noFill/>
        </p:spPr>
        <p:txBody>
          <a:bodyPr wrap="square">
            <a:spAutoFit/>
          </a:bodyPr>
          <a:lstStyle/>
          <a:p>
            <a:pPr algn="just"/>
            <a:r>
              <a:rPr lang="en-US" sz="3200" b="1" i="0" dirty="0">
                <a:solidFill>
                  <a:srgbClr val="FF0000"/>
                </a:solidFill>
                <a:effectLst/>
                <a:latin typeface="Times New Roman" panose="02020603050405020304" pitchFamily="18" charset="0"/>
                <a:cs typeface="Times New Roman" panose="02020603050405020304" pitchFamily="18" charset="0"/>
              </a:rPr>
              <a:t>Quantum physics</a:t>
            </a:r>
            <a:r>
              <a:rPr lang="en-US" sz="3200" b="0" i="0" dirty="0">
                <a:solidFill>
                  <a:srgbClr val="202124"/>
                </a:solidFill>
                <a:effectLst/>
                <a:latin typeface="Times New Roman" panose="02020603050405020304" pitchFamily="18" charset="0"/>
                <a:cs typeface="Times New Roman" panose="02020603050405020304" pitchFamily="18" charset="0"/>
              </a:rPr>
              <a:t> governs the way the universe behaves at the scale of atoms, electrons and photons. </a:t>
            </a:r>
          </a:p>
          <a:p>
            <a:pPr algn="just"/>
            <a:r>
              <a:rPr lang="en-US" sz="3200" b="1" i="0" dirty="0">
                <a:solidFill>
                  <a:srgbClr val="202124"/>
                </a:solidFill>
                <a:effectLst/>
                <a:latin typeface="Times New Roman" panose="02020603050405020304" pitchFamily="18" charset="0"/>
                <a:cs typeface="Times New Roman" panose="02020603050405020304" pitchFamily="18" charset="0"/>
              </a:rPr>
              <a:t>Quantum physicists</a:t>
            </a:r>
            <a:r>
              <a:rPr lang="en-US" sz="3200" b="0" i="0" dirty="0">
                <a:solidFill>
                  <a:srgbClr val="202124"/>
                </a:solidFill>
                <a:effectLst/>
                <a:latin typeface="Times New Roman" panose="02020603050405020304" pitchFamily="18" charset="0"/>
                <a:cs typeface="Times New Roman" panose="02020603050405020304" pitchFamily="18" charset="0"/>
              </a:rPr>
              <a:t> put the rules of this </a:t>
            </a:r>
            <a:r>
              <a:rPr lang="en-US" sz="3200" b="1" i="0" dirty="0">
                <a:solidFill>
                  <a:srgbClr val="202124"/>
                </a:solidFill>
                <a:effectLst/>
                <a:latin typeface="Times New Roman" panose="02020603050405020304" pitchFamily="18" charset="0"/>
                <a:cs typeface="Times New Roman" panose="02020603050405020304" pitchFamily="18" charset="0"/>
              </a:rPr>
              <a:t>quantum</a:t>
            </a:r>
            <a:r>
              <a:rPr lang="en-US" sz="3200" b="0" i="0" dirty="0">
                <a:solidFill>
                  <a:srgbClr val="202124"/>
                </a:solidFill>
                <a:effectLst/>
                <a:latin typeface="Times New Roman" panose="02020603050405020304" pitchFamily="18" charset="0"/>
                <a:cs typeface="Times New Roman" panose="02020603050405020304" pitchFamily="18" charset="0"/>
              </a:rPr>
              <a:t> world to the test and devise ways to stretch their boundaries.</a:t>
            </a:r>
            <a:endParaRPr lang="en-IN" sz="3200" dirty="0">
              <a:latin typeface="Times New Roman" panose="02020603050405020304" pitchFamily="18" charset="0"/>
              <a:cs typeface="Times New Roman" panose="02020603050405020304" pitchFamily="18" charset="0"/>
            </a:endParaRPr>
          </a:p>
        </p:txBody>
      </p:sp>
      <p:pic>
        <p:nvPicPr>
          <p:cNvPr id="1026" name="Picture 2" descr="10 Examples Of Quantum Physics In Everyday Life – StudiousGuy">
            <a:extLst>
              <a:ext uri="{FF2B5EF4-FFF2-40B4-BE49-F238E27FC236}">
                <a16:creationId xmlns:a16="http://schemas.microsoft.com/office/drawing/2014/main" id="{6DBDBFF2-DB76-405F-8593-032778B66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177" y="525598"/>
            <a:ext cx="2925738" cy="21914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antum Biology May Help Solve Some of Life's Greatest Mysteries | The  Scientist Magazine®">
            <a:extLst>
              <a:ext uri="{FF2B5EF4-FFF2-40B4-BE49-F238E27FC236}">
                <a16:creationId xmlns:a16="http://schemas.microsoft.com/office/drawing/2014/main" id="{ABEE3D43-4A8E-4D8D-8E71-F8A6DB9B6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64" y="457196"/>
            <a:ext cx="2778248" cy="219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423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01257" y="137319"/>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extBox 5">
            <a:extLst>
              <a:ext uri="{FF2B5EF4-FFF2-40B4-BE49-F238E27FC236}">
                <a16:creationId xmlns:a16="http://schemas.microsoft.com/office/drawing/2014/main" id="{D6CD54EB-66B8-4D80-AAA9-D77FA2D58096}"/>
              </a:ext>
            </a:extLst>
          </p:cNvPr>
          <p:cNvSpPr txBox="1"/>
          <p:nvPr/>
        </p:nvSpPr>
        <p:spPr>
          <a:xfrm>
            <a:off x="566662" y="650193"/>
            <a:ext cx="9709452" cy="1938992"/>
          </a:xfrm>
          <a:prstGeom prst="rect">
            <a:avLst/>
          </a:prstGeom>
          <a:noFill/>
        </p:spPr>
        <p:txBody>
          <a:bodyPr wrap="square">
            <a:spAutoFit/>
          </a:bodyPr>
          <a:lstStyle/>
          <a:p>
            <a:pPr algn="just"/>
            <a:r>
              <a:rPr lang="en-US" sz="2400" b="0" i="0" dirty="0">
                <a:solidFill>
                  <a:srgbClr val="282828"/>
                </a:solidFill>
                <a:effectLst/>
                <a:latin typeface="Times New Roman" panose="02020603050405020304" pitchFamily="18" charset="0"/>
                <a:cs typeface="Times New Roman" panose="02020603050405020304" pitchFamily="18" charset="0"/>
              </a:rPr>
              <a:t>A wave function is defined to be a function describing the </a:t>
            </a:r>
            <a:r>
              <a:rPr lang="en-US" sz="2400" b="1" i="0" dirty="0">
                <a:solidFill>
                  <a:srgbClr val="FF0000"/>
                </a:solidFill>
                <a:effectLst/>
                <a:latin typeface="Times New Roman" panose="02020603050405020304" pitchFamily="18" charset="0"/>
                <a:cs typeface="Times New Roman" panose="02020603050405020304" pitchFamily="18" charset="0"/>
              </a:rPr>
              <a:t>probability of a particle's quantum state as a function of position, momentum, time, and/or </a:t>
            </a:r>
            <a:r>
              <a:rPr lang="en-US" sz="2400" b="1" i="0" u="none" strike="noStrike" dirty="0">
                <a:solidFill>
                  <a:srgbClr val="FF0000"/>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spin</a:t>
            </a:r>
            <a:r>
              <a:rPr lang="en-US" sz="2400" b="0" i="0" dirty="0">
                <a:solidFill>
                  <a:srgbClr val="282828"/>
                </a:solidFill>
                <a:effectLst/>
                <a:latin typeface="Times New Roman" panose="02020603050405020304" pitchFamily="18" charset="0"/>
                <a:cs typeface="Times New Roman" panose="02020603050405020304" pitchFamily="18" charset="0"/>
              </a:rPr>
              <a:t>. </a:t>
            </a:r>
          </a:p>
          <a:p>
            <a:pPr algn="just"/>
            <a:endParaRPr lang="en-US" sz="2400" b="0" i="0" dirty="0">
              <a:solidFill>
                <a:srgbClr val="282828"/>
              </a:solidFill>
              <a:effectLst/>
              <a:latin typeface="Times New Roman" panose="02020603050405020304" pitchFamily="18" charset="0"/>
              <a:cs typeface="Times New Roman" panose="02020603050405020304" pitchFamily="18" charset="0"/>
            </a:endParaRPr>
          </a:p>
          <a:p>
            <a:pPr algn="just"/>
            <a:r>
              <a:rPr lang="en-US" sz="2400" b="0" i="0" dirty="0">
                <a:solidFill>
                  <a:srgbClr val="282828"/>
                </a:solidFill>
                <a:effectLst/>
                <a:latin typeface="Times New Roman" panose="02020603050405020304" pitchFamily="18" charset="0"/>
                <a:cs typeface="Times New Roman" panose="02020603050405020304" pitchFamily="18" charset="0"/>
              </a:rPr>
              <a:t>Wave functions are commonly denoted by the variable Ψ.</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C8ADA5C-CBF9-4AF1-9C64-7AF4610C52A4}"/>
              </a:ext>
            </a:extLst>
          </p:cNvPr>
          <p:cNvSpPr txBox="1"/>
          <p:nvPr/>
        </p:nvSpPr>
        <p:spPr>
          <a:xfrm>
            <a:off x="566662" y="2584318"/>
            <a:ext cx="9850967" cy="3046988"/>
          </a:xfrm>
          <a:prstGeom prst="rect">
            <a:avLst/>
          </a:prstGeom>
          <a:noFill/>
        </p:spPr>
        <p:txBody>
          <a:bodyPr wrap="square">
            <a:spAutoFit/>
          </a:bodyPr>
          <a:lstStyle/>
          <a:p>
            <a:pPr algn="just"/>
            <a:r>
              <a:rPr lang="en-US" sz="2400" b="0" i="0" dirty="0">
                <a:solidFill>
                  <a:srgbClr val="282828"/>
                </a:solidFill>
                <a:effectLst/>
                <a:latin typeface="Times New Roman" panose="02020603050405020304" pitchFamily="18" charset="0"/>
                <a:cs typeface="Times New Roman" panose="02020603050405020304" pitchFamily="18" charset="0"/>
              </a:rPr>
              <a:t>A wave function may be used to describe the probability of finding an electron within a matter wave. </a:t>
            </a:r>
          </a:p>
          <a:p>
            <a:pPr algn="just"/>
            <a:endParaRPr lang="en-US" sz="2400" b="0" i="0" dirty="0">
              <a:solidFill>
                <a:srgbClr val="282828"/>
              </a:solidFill>
              <a:effectLst/>
              <a:latin typeface="Times New Roman" panose="02020603050405020304" pitchFamily="18" charset="0"/>
              <a:cs typeface="Times New Roman" panose="02020603050405020304" pitchFamily="18" charset="0"/>
            </a:endParaRPr>
          </a:p>
          <a:p>
            <a:pPr algn="just"/>
            <a:r>
              <a:rPr lang="en-US" sz="2400" b="0" i="0" dirty="0">
                <a:solidFill>
                  <a:srgbClr val="282828"/>
                </a:solidFill>
                <a:effectLst/>
                <a:latin typeface="Times New Roman" panose="02020603050405020304" pitchFamily="18" charset="0"/>
                <a:cs typeface="Times New Roman" panose="02020603050405020304" pitchFamily="18" charset="0"/>
              </a:rPr>
              <a:t>To do this, the wave function, which may include an imaginary number, is squared to yield a real number solution. Then, the probability of an electron being within a certain area can be assessed. </a:t>
            </a:r>
          </a:p>
          <a:p>
            <a:pPr algn="just"/>
            <a:r>
              <a:rPr lang="en-US" sz="2400" b="0" i="0" dirty="0">
                <a:solidFill>
                  <a:srgbClr val="282828"/>
                </a:solidFill>
                <a:effectLst/>
                <a:latin typeface="Times New Roman" panose="02020603050405020304" pitchFamily="18" charset="0"/>
                <a:cs typeface="Times New Roman" panose="02020603050405020304" pitchFamily="18" charset="0"/>
              </a:rPr>
              <a:t>The famous </a:t>
            </a:r>
            <a:r>
              <a:rPr lang="en-US" sz="2400" b="0" i="0" u="none" strike="noStrike" dirty="0">
                <a:solidFill>
                  <a:srgbClr val="282828"/>
                </a:solidFill>
                <a:effectLst/>
                <a:latin typeface="Times New Roman" panose="02020603050405020304" pitchFamily="18" charset="0"/>
                <a:cs typeface="Times New Roman" panose="02020603050405020304" pitchFamily="18" charset="0"/>
                <a:hlinkClick r:id="rId4"/>
              </a:rPr>
              <a:t>Schrodinger equation</a:t>
            </a:r>
            <a:r>
              <a:rPr lang="en-US" sz="2400" b="0" i="0" dirty="0">
                <a:solidFill>
                  <a:srgbClr val="282828"/>
                </a:solidFill>
                <a:effectLst/>
                <a:latin typeface="Times New Roman" panose="02020603050405020304" pitchFamily="18" charset="0"/>
                <a:cs typeface="Times New Roman" panose="02020603050405020304" pitchFamily="18" charset="0"/>
              </a:rPr>
              <a:t> introduced the wave function concept in 1925.</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0441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10" name="Picture 2" descr="Atomic Structure And Quantum Numbers - PowerPoint Slides">
            <a:extLst>
              <a:ext uri="{FF2B5EF4-FFF2-40B4-BE49-F238E27FC236}">
                <a16:creationId xmlns:a16="http://schemas.microsoft.com/office/drawing/2014/main" id="{8297C538-178A-4CB5-A7B3-289A387305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7" r="8172" b="14744"/>
          <a:stretch/>
        </p:blipFill>
        <p:spPr bwMode="auto">
          <a:xfrm>
            <a:off x="315649" y="285728"/>
            <a:ext cx="6501234" cy="450940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ave function in quantum mechanics | Quantum Physics Lady">
            <a:extLst>
              <a:ext uri="{FF2B5EF4-FFF2-40B4-BE49-F238E27FC236}">
                <a16:creationId xmlns:a16="http://schemas.microsoft.com/office/drawing/2014/main" id="{71AB2FBE-9EA3-4B70-A96F-0B98A84BB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883" y="1066403"/>
            <a:ext cx="4917918" cy="372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191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D48F9183-1061-4D25-A0E9-0A72F4F200C3}"/>
              </a:ext>
            </a:extLst>
          </p:cNvPr>
          <p:cNvSpPr txBox="1">
            <a:spLocks/>
          </p:cNvSpPr>
          <p:nvPr/>
        </p:nvSpPr>
        <p:spPr>
          <a:xfrm>
            <a:off x="1774369" y="358781"/>
            <a:ext cx="7086601" cy="4571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x-none" sz="2800" b="1" u="sng" dirty="0">
                <a:latin typeface="Times New Roman" panose="02020603050405020304" pitchFamily="18" charset="0"/>
                <a:cs typeface="Times New Roman" panose="02020603050405020304" pitchFamily="18" charset="0"/>
              </a:rPr>
              <a:t>Physical interpretation of a wave function</a:t>
            </a:r>
            <a:br>
              <a:rPr lang="en-IN" sz="2800" b="1" u="sng" dirty="0">
                <a:latin typeface="Times New Roman" panose="02020603050405020304" pitchFamily="18" charset="0"/>
                <a:cs typeface="Times New Roman" panose="02020603050405020304" pitchFamily="18" charset="0"/>
              </a:rPr>
            </a:br>
            <a:endParaRPr lang="en-IN" sz="2800" u="sng"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B4438F5-406B-4E93-B83F-14C23FD9A21F}"/>
              </a:ext>
            </a:extLst>
          </p:cNvPr>
          <p:cNvSpPr txBox="1">
            <a:spLocks/>
          </p:cNvSpPr>
          <p:nvPr/>
        </p:nvSpPr>
        <p:spPr>
          <a:xfrm>
            <a:off x="778328" y="3013674"/>
            <a:ext cx="10635343" cy="31861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 wave function of quantum mechanical system is some thing </a:t>
            </a:r>
            <a:r>
              <a:rPr lang="en-US" sz="2400" dirty="0">
                <a:solidFill>
                  <a:srgbClr val="FF0000"/>
                </a:solidFill>
                <a:latin typeface="Times New Roman" panose="02020603050405020304" pitchFamily="18" charset="0"/>
                <a:cs typeface="Times New Roman" panose="02020603050405020304" pitchFamily="18" charset="0"/>
              </a:rPr>
              <a:t>associated with its wave nature. </a:t>
            </a:r>
          </a:p>
          <a:p>
            <a:pPr algn="just"/>
            <a:r>
              <a:rPr lang="en-US" sz="2400" dirty="0">
                <a:latin typeface="Times New Roman" panose="02020603050405020304" pitchFamily="18" charset="0"/>
                <a:cs typeface="Times New Roman" panose="02020603050405020304" pitchFamily="18" charset="0"/>
              </a:rPr>
              <a:t>To arrive at </a:t>
            </a:r>
            <a:r>
              <a:rPr lang="en-US" sz="2400" dirty="0">
                <a:solidFill>
                  <a:srgbClr val="FF0000"/>
                </a:solidFill>
                <a:latin typeface="Times New Roman" panose="02020603050405020304" pitchFamily="18" charset="0"/>
                <a:cs typeface="Times New Roman" panose="02020603050405020304" pitchFamily="18" charset="0"/>
              </a:rPr>
              <a:t>results</a:t>
            </a:r>
            <a:r>
              <a:rPr lang="en-US" sz="2400" dirty="0">
                <a:latin typeface="Times New Roman" panose="02020603050405020304" pitchFamily="18" charset="0"/>
                <a:cs typeface="Times New Roman" panose="02020603050405020304" pitchFamily="18" charset="0"/>
              </a:rPr>
              <a:t> consistent with real time observations, we have </a:t>
            </a:r>
            <a:r>
              <a:rPr lang="en-US" sz="2400" dirty="0">
                <a:solidFill>
                  <a:srgbClr val="FF0000"/>
                </a:solidFill>
                <a:latin typeface="Times New Roman" panose="02020603050405020304" pitchFamily="18" charset="0"/>
                <a:cs typeface="Times New Roman" panose="02020603050405020304" pitchFamily="18" charset="0"/>
              </a:rPr>
              <a:t>imposed several requirements on the wave function</a:t>
            </a:r>
            <a:r>
              <a:rPr lang="en-US" sz="2400" dirty="0">
                <a:latin typeface="Times New Roman" panose="02020603050405020304" pitchFamily="18" charset="0"/>
                <a:cs typeface="Times New Roman" panose="02020603050405020304" pitchFamily="18" charset="0"/>
              </a:rPr>
              <a:t> of a quantum mechanical system. </a:t>
            </a:r>
          </a:p>
          <a:p>
            <a:pPr algn="just"/>
            <a:r>
              <a:rPr lang="en-US" sz="2400" dirty="0">
                <a:latin typeface="Times New Roman" panose="02020603050405020304" pitchFamily="18" charset="0"/>
                <a:cs typeface="Times New Roman" panose="02020603050405020304" pitchFamily="18" charset="0"/>
              </a:rPr>
              <a:t>Wave function is a quantity which </a:t>
            </a:r>
            <a:r>
              <a:rPr lang="en-US" sz="2400" dirty="0">
                <a:solidFill>
                  <a:srgbClr val="FF0000"/>
                </a:solidFill>
                <a:latin typeface="Times New Roman" panose="02020603050405020304" pitchFamily="18" charset="0"/>
                <a:cs typeface="Times New Roman" panose="02020603050405020304" pitchFamily="18" charset="0"/>
              </a:rPr>
              <a:t>describe the particle</a:t>
            </a:r>
            <a:r>
              <a:rPr lang="en-US" sz="2400" dirty="0">
                <a:latin typeface="Times New Roman" panose="02020603050405020304" pitchFamily="18" charset="0"/>
                <a:cs typeface="Times New Roman" panose="02020603050405020304" pitchFamily="18" charset="0"/>
              </a:rPr>
              <a:t>. </a:t>
            </a:r>
          </a:p>
          <a:p>
            <a:pPr algn="just"/>
            <a:r>
              <a:rPr lang="en-US" sz="2400" b="1" dirty="0">
                <a:latin typeface="Times New Roman" panose="02020603050405020304" pitchFamily="18" charset="0"/>
                <a:cs typeface="Times New Roman" panose="02020603050405020304" pitchFamily="18" charset="0"/>
              </a:rPr>
              <a:t>Wave function must be </a:t>
            </a:r>
            <a:r>
              <a:rPr lang="en-US" sz="2400" b="1" dirty="0">
                <a:solidFill>
                  <a:srgbClr val="FF0000"/>
                </a:solidFill>
                <a:latin typeface="Times New Roman" panose="02020603050405020304" pitchFamily="18" charset="0"/>
                <a:cs typeface="Times New Roman" panose="02020603050405020304" pitchFamily="18" charset="0"/>
              </a:rPr>
              <a:t>single valued and continuous everywhere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it should</a:t>
            </a:r>
            <a:r>
              <a:rPr lang="en-US" sz="2400" b="1" dirty="0">
                <a:latin typeface="Times New Roman" panose="02020603050405020304" pitchFamily="18" charset="0"/>
                <a:cs typeface="Times New Roman" panose="02020603050405020304" pitchFamily="18" charset="0"/>
              </a:rPr>
              <a:t> approach to zero as r is tending to infinity.</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D2EC12B-296C-4DD4-AD49-BA0310C8D5E4}"/>
              </a:ext>
            </a:extLst>
          </p:cNvPr>
          <p:cNvSpPr txBox="1"/>
          <p:nvPr/>
        </p:nvSpPr>
        <p:spPr>
          <a:xfrm>
            <a:off x="734785" y="1000108"/>
            <a:ext cx="10531930" cy="1446550"/>
          </a:xfrm>
          <a:prstGeom prst="rect">
            <a:avLst/>
          </a:prstGeom>
          <a:noFill/>
        </p:spPr>
        <p:txBody>
          <a:bodyPr wrap="square">
            <a:spAutoFit/>
          </a:bodyPr>
          <a:lstStyle/>
          <a:p>
            <a:pPr algn="just"/>
            <a:r>
              <a:rPr lang="en-US" sz="2200" b="0" i="0" dirty="0">
                <a:solidFill>
                  <a:srgbClr val="202124"/>
                </a:solidFill>
                <a:effectLst/>
                <a:latin typeface="Times New Roman" panose="02020603050405020304" pitchFamily="18" charset="0"/>
                <a:cs typeface="Times New Roman" panose="02020603050405020304" pitchFamily="18" charset="0"/>
              </a:rPr>
              <a:t>The </a:t>
            </a:r>
            <a:r>
              <a:rPr lang="en-US" sz="2200" b="1" i="0" dirty="0">
                <a:solidFill>
                  <a:srgbClr val="202124"/>
                </a:solidFill>
                <a:effectLst/>
                <a:latin typeface="Times New Roman" panose="02020603050405020304" pitchFamily="18" charset="0"/>
                <a:cs typeface="Times New Roman" panose="02020603050405020304" pitchFamily="18" charset="0"/>
              </a:rPr>
              <a:t>physical</a:t>
            </a:r>
            <a:r>
              <a:rPr lang="en-US" sz="2200" b="0" i="0" dirty="0">
                <a:solidFill>
                  <a:srgbClr val="202124"/>
                </a:solidFill>
                <a:effectLst/>
                <a:latin typeface="Times New Roman" panose="02020603050405020304" pitchFamily="18" charset="0"/>
                <a:cs typeface="Times New Roman" panose="02020603050405020304" pitchFamily="18" charset="0"/>
              </a:rPr>
              <a:t> meaning of the </a:t>
            </a:r>
            <a:r>
              <a:rPr lang="en-US" sz="2200" b="1" i="0" dirty="0">
                <a:solidFill>
                  <a:srgbClr val="202124"/>
                </a:solidFill>
                <a:effectLst/>
                <a:latin typeface="Times New Roman" panose="02020603050405020304" pitchFamily="18" charset="0"/>
                <a:cs typeface="Times New Roman" panose="02020603050405020304" pitchFamily="18" charset="0"/>
              </a:rPr>
              <a:t>wave function</a:t>
            </a:r>
            <a:r>
              <a:rPr lang="en-US" sz="2200" b="0" i="0" dirty="0">
                <a:solidFill>
                  <a:srgbClr val="202124"/>
                </a:solidFill>
                <a:effectLst/>
                <a:latin typeface="Times New Roman" panose="02020603050405020304" pitchFamily="18" charset="0"/>
                <a:cs typeface="Times New Roman" panose="02020603050405020304" pitchFamily="18" charset="0"/>
              </a:rPr>
              <a:t> is an important interpretative problem of quantum mechanics. The standard assumption is that the </a:t>
            </a:r>
            <a:r>
              <a:rPr lang="en-US" sz="2200" b="1" i="0" dirty="0">
                <a:solidFill>
                  <a:srgbClr val="202124"/>
                </a:solidFill>
                <a:effectLst/>
                <a:latin typeface="Times New Roman" panose="02020603050405020304" pitchFamily="18" charset="0"/>
                <a:cs typeface="Times New Roman" panose="02020603050405020304" pitchFamily="18" charset="0"/>
              </a:rPr>
              <a:t>wave function</a:t>
            </a:r>
            <a:r>
              <a:rPr lang="en-US" sz="2200" b="0" i="0" dirty="0">
                <a:solidFill>
                  <a:srgbClr val="202124"/>
                </a:solidFill>
                <a:effectLst/>
                <a:latin typeface="Times New Roman" panose="02020603050405020304" pitchFamily="18" charset="0"/>
                <a:cs typeface="Times New Roman" panose="02020603050405020304" pitchFamily="18" charset="0"/>
              </a:rPr>
              <a:t> of an electron is a </a:t>
            </a:r>
            <a:r>
              <a:rPr lang="en-US" sz="2200" b="0" i="0" dirty="0">
                <a:solidFill>
                  <a:srgbClr val="FF0000"/>
                </a:solidFill>
                <a:effectLst/>
                <a:latin typeface="Times New Roman" panose="02020603050405020304" pitchFamily="18" charset="0"/>
                <a:cs typeface="Times New Roman" panose="02020603050405020304" pitchFamily="18" charset="0"/>
              </a:rPr>
              <a:t>probability amplitude</a:t>
            </a:r>
            <a:r>
              <a:rPr lang="en-US" sz="2200" b="0" i="0" dirty="0">
                <a:solidFill>
                  <a:srgbClr val="202124"/>
                </a:solidFill>
                <a:effectLst/>
                <a:latin typeface="Times New Roman" panose="02020603050405020304" pitchFamily="18" charset="0"/>
                <a:cs typeface="Times New Roman" panose="02020603050405020304" pitchFamily="18" charset="0"/>
              </a:rPr>
              <a:t>, and its </a:t>
            </a:r>
            <a:r>
              <a:rPr lang="en-US" sz="2200" b="0" i="0" dirty="0">
                <a:solidFill>
                  <a:srgbClr val="FF0000"/>
                </a:solidFill>
                <a:effectLst/>
                <a:latin typeface="Times New Roman" panose="02020603050405020304" pitchFamily="18" charset="0"/>
                <a:cs typeface="Times New Roman" panose="02020603050405020304" pitchFamily="18" charset="0"/>
              </a:rPr>
              <a:t>modulus square gives the probability density of finding the electron in a certain location at a given instant</a:t>
            </a:r>
            <a:r>
              <a:rPr lang="en-US" sz="2200" b="0" i="0" dirty="0">
                <a:solidFill>
                  <a:srgbClr val="202124"/>
                </a:solidFill>
                <a:effectLst/>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2322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7" name="Content Placeholder 2">
            <a:extLst>
              <a:ext uri="{FF2B5EF4-FFF2-40B4-BE49-F238E27FC236}">
                <a16:creationId xmlns:a16="http://schemas.microsoft.com/office/drawing/2014/main" id="{484EBF3B-3F96-49BA-9276-4BC7BB43A94A}"/>
              </a:ext>
            </a:extLst>
          </p:cNvPr>
          <p:cNvSpPr txBox="1">
            <a:spLocks/>
          </p:cNvSpPr>
          <p:nvPr/>
        </p:nvSpPr>
        <p:spPr>
          <a:xfrm>
            <a:off x="166649" y="101600"/>
            <a:ext cx="10801355" cy="6572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It is a </a:t>
            </a:r>
            <a:r>
              <a:rPr lang="en-US" sz="2400" dirty="0">
                <a:solidFill>
                  <a:srgbClr val="FF0000"/>
                </a:solidFill>
                <a:latin typeface="Times New Roman" panose="02020603050405020304" pitchFamily="18" charset="0"/>
                <a:cs typeface="Times New Roman" panose="02020603050405020304" pitchFamily="18" charset="0"/>
              </a:rPr>
              <a:t>mathematical function</a:t>
            </a:r>
            <a:r>
              <a:rPr lang="en-US" sz="2400" dirty="0">
                <a:latin typeface="Times New Roman" panose="02020603050405020304" pitchFamily="18" charset="0"/>
                <a:cs typeface="Times New Roman" panose="02020603050405020304" pitchFamily="18" charset="0"/>
              </a:rPr>
              <a:t> that describes some of the </a:t>
            </a:r>
            <a:r>
              <a:rPr lang="en-US" sz="2400" dirty="0">
                <a:solidFill>
                  <a:srgbClr val="FF0000"/>
                </a:solidFill>
                <a:latin typeface="Times New Roman" panose="02020603050405020304" pitchFamily="18" charset="0"/>
                <a:cs typeface="Times New Roman" panose="02020603050405020304" pitchFamily="18" charset="0"/>
              </a:rPr>
              <a:t>properties of the wave</a:t>
            </a:r>
            <a:r>
              <a:rPr lang="en-US" sz="2400" dirty="0">
                <a:latin typeface="Times New Roman" panose="02020603050405020304" pitchFamily="18" charset="0"/>
                <a:cs typeface="Times New Roman" panose="02020603050405020304" pitchFamily="18" charset="0"/>
              </a:rPr>
              <a:t>. The </a:t>
            </a:r>
            <a:r>
              <a:rPr lang="en-US" sz="2400" dirty="0">
                <a:solidFill>
                  <a:srgbClr val="FF0000"/>
                </a:solidFill>
                <a:latin typeface="Times New Roman" panose="02020603050405020304" pitchFamily="18" charset="0"/>
                <a:cs typeface="Times New Roman" panose="02020603050405020304" pitchFamily="18" charset="0"/>
              </a:rPr>
              <a:t>shape of the wave is described by the sine function</a:t>
            </a:r>
            <a:r>
              <a:rPr lang="en-US" sz="2400" dirty="0">
                <a:latin typeface="Times New Roman" panose="02020603050405020304" pitchFamily="18" charset="0"/>
                <a:cs typeface="Times New Roman" panose="02020603050405020304" pitchFamily="18" charset="0"/>
              </a:rPr>
              <a:t>, and the </a:t>
            </a:r>
            <a:r>
              <a:rPr lang="en-US" sz="2400" dirty="0">
                <a:solidFill>
                  <a:schemeClr val="accent1"/>
                </a:solidFill>
                <a:latin typeface="Times New Roman" panose="02020603050405020304" pitchFamily="18" charset="0"/>
                <a:cs typeface="Times New Roman" panose="02020603050405020304" pitchFamily="18" charset="0"/>
              </a:rPr>
              <a:t>amplitude describes strength (intensity) of the wave</a:t>
            </a:r>
            <a:r>
              <a:rPr lang="en-US" sz="2400" dirty="0">
                <a:latin typeface="Times New Roman" panose="02020603050405020304" pitchFamily="18" charset="0"/>
                <a:cs typeface="Times New Roman" panose="02020603050405020304" pitchFamily="18" charset="0"/>
              </a:rPr>
              <a:t>. The wave function can be interpreted as </a:t>
            </a:r>
            <a:r>
              <a:rPr lang="en-US" sz="2400" b="1" dirty="0">
                <a:latin typeface="Times New Roman" panose="02020603050405020304" pitchFamily="18" charset="0"/>
                <a:cs typeface="Times New Roman" panose="02020603050405020304" pitchFamily="18" charset="0"/>
              </a:rPr>
              <a:t>ψ(r, t). r means (x, y, z)</a:t>
            </a:r>
            <a:endParaRPr lang="en-IN"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ψ = A </a:t>
            </a:r>
            <a:r>
              <a:rPr lang="en-US" sz="2400" dirty="0" err="1">
                <a:latin typeface="Times New Roman" panose="02020603050405020304" pitchFamily="18" charset="0"/>
                <a:cs typeface="Times New Roman" panose="02020603050405020304" pitchFamily="18" charset="0"/>
              </a:rPr>
              <a:t>sinθ</a:t>
            </a:r>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The probability of finding a particle at a position x</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&lt;x&gt;x</a:t>
            </a:r>
            <a:r>
              <a:rPr lang="en-US" sz="2400" baseline="-25000" dirty="0">
                <a:latin typeface="Times New Roman" panose="02020603050405020304" pitchFamily="18" charset="0"/>
                <a:cs typeface="Times New Roman" panose="02020603050405020304" pitchFamily="18" charset="0"/>
              </a:rPr>
              <a:t>2  </a:t>
            </a:r>
            <a:r>
              <a:rPr lang="en-US" sz="2400" dirty="0">
                <a:latin typeface="Times New Roman" panose="02020603050405020304" pitchFamily="18" charset="0"/>
                <a:cs typeface="Times New Roman" panose="02020603050405020304" pitchFamily="18" charset="0"/>
              </a:rPr>
              <a:t>and time t</a:t>
            </a: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OR</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probability per unit length of finding the particle at the position</a:t>
            </a:r>
            <a:r>
              <a:rPr lang="en-US" sz="2400" b="1" dirty="0">
                <a:latin typeface="Times New Roman" panose="02020603050405020304" pitchFamily="18" charset="0"/>
                <a:cs typeface="Times New Roman" panose="02020603050405020304" pitchFamily="18" charset="0"/>
              </a:rPr>
              <a:t> r</a:t>
            </a:r>
            <a:r>
              <a:rPr lang="en-US" sz="2400" dirty="0">
                <a:latin typeface="Times New Roman" panose="02020603050405020304" pitchFamily="18" charset="0"/>
                <a:cs typeface="Times New Roman" panose="02020603050405020304" pitchFamily="18" charset="0"/>
              </a:rPr>
              <a:t> at time </a:t>
            </a:r>
            <a:r>
              <a:rPr lang="en-US" sz="2400" b="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ψ*(</a:t>
            </a:r>
            <a:r>
              <a:rPr lang="en-US" sz="2400" b="1" dirty="0" err="1">
                <a:latin typeface="Times New Roman" panose="02020603050405020304" pitchFamily="18" charset="0"/>
                <a:cs typeface="Times New Roman" panose="02020603050405020304" pitchFamily="18" charset="0"/>
              </a:rPr>
              <a:t>r,t</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is complex conjugate of </a:t>
            </a:r>
            <a:r>
              <a:rPr lang="en-US" sz="2400" b="1" dirty="0">
                <a:latin typeface="Times New Roman" panose="02020603050405020304" pitchFamily="18" charset="0"/>
                <a:cs typeface="Times New Roman" panose="02020603050405020304" pitchFamily="18" charset="0"/>
              </a:rPr>
              <a:t>ψ(</a:t>
            </a:r>
            <a:r>
              <a:rPr lang="en-US" sz="2400" b="1" dirty="0" err="1">
                <a:latin typeface="Times New Roman" panose="02020603050405020304" pitchFamily="18" charset="0"/>
                <a:cs typeface="Times New Roman" panose="02020603050405020304" pitchFamily="18" charset="0"/>
              </a:rPr>
              <a:t>r,t</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graphicFrame>
        <p:nvGraphicFramePr>
          <p:cNvPr id="8" name="Object 3">
            <a:extLst>
              <a:ext uri="{FF2B5EF4-FFF2-40B4-BE49-F238E27FC236}">
                <a16:creationId xmlns:a16="http://schemas.microsoft.com/office/drawing/2014/main" id="{CA2ED40D-FCE1-474C-BA7C-598BF8C1539B}"/>
              </a:ext>
            </a:extLst>
          </p:cNvPr>
          <p:cNvGraphicFramePr>
            <a:graphicFrameLocks noChangeAspect="1"/>
          </p:cNvGraphicFramePr>
          <p:nvPr/>
        </p:nvGraphicFramePr>
        <p:xfrm>
          <a:off x="2730500" y="2428875"/>
          <a:ext cx="1835150" cy="1323975"/>
        </p:xfrm>
        <a:graphic>
          <a:graphicData uri="http://schemas.openxmlformats.org/presentationml/2006/ole">
            <mc:AlternateContent xmlns:mc="http://schemas.openxmlformats.org/markup-compatibility/2006">
              <mc:Choice xmlns:v="urn:schemas-microsoft-com:vml" Requires="v">
                <p:oleObj name="Equation" r:id="rId3" imgW="685800" imgH="495000" progId="Equation.3">
                  <p:embed/>
                </p:oleObj>
              </mc:Choice>
              <mc:Fallback>
                <p:oleObj name="Equation" r:id="rId3" imgW="685800" imgH="495000" progId="Equation.3">
                  <p:embed/>
                  <p:pic>
                    <p:nvPicPr>
                      <p:cNvPr id="593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0" y="2428875"/>
                        <a:ext cx="1835150" cy="132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4">
            <a:extLst>
              <a:ext uri="{FF2B5EF4-FFF2-40B4-BE49-F238E27FC236}">
                <a16:creationId xmlns:a16="http://schemas.microsoft.com/office/drawing/2014/main" id="{2F8F666A-6F87-41B4-8641-EC30BB4ED62D}"/>
              </a:ext>
            </a:extLst>
          </p:cNvPr>
          <p:cNvGraphicFramePr>
            <a:graphicFrameLocks noChangeAspect="1"/>
          </p:cNvGraphicFramePr>
          <p:nvPr/>
        </p:nvGraphicFramePr>
        <p:xfrm>
          <a:off x="2603500" y="4357688"/>
          <a:ext cx="1630363" cy="1323975"/>
        </p:xfrm>
        <a:graphic>
          <a:graphicData uri="http://schemas.openxmlformats.org/presentationml/2006/ole">
            <mc:AlternateContent xmlns:mc="http://schemas.openxmlformats.org/markup-compatibility/2006">
              <mc:Choice xmlns:v="urn:schemas-microsoft-com:vml" Requires="v">
                <p:oleObj name="Equation" r:id="rId5" imgW="609480" imgH="495000" progId="Equation.3">
                  <p:embed/>
                </p:oleObj>
              </mc:Choice>
              <mc:Fallback>
                <p:oleObj name="Equation" r:id="rId5" imgW="609480" imgH="495000" progId="Equation.3">
                  <p:embed/>
                  <p:pic>
                    <p:nvPicPr>
                      <p:cNvPr id="5939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3500" y="4357688"/>
                        <a:ext cx="1630363" cy="132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3458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6FCA0210-0AD5-4412-B3DF-9AF63AA83D60}"/>
              </a:ext>
            </a:extLst>
          </p:cNvPr>
          <p:cNvSpPr txBox="1">
            <a:spLocks/>
          </p:cNvSpPr>
          <p:nvPr/>
        </p:nvSpPr>
        <p:spPr>
          <a:xfrm>
            <a:off x="2318657" y="557667"/>
            <a:ext cx="8229600" cy="36761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a:latin typeface="Times New Roman" panose="02020603050405020304" pitchFamily="18" charset="0"/>
                <a:cs typeface="Times New Roman" panose="02020603050405020304" pitchFamily="18" charset="0"/>
              </a:rPr>
              <a:t>Requirements for an Acceptable Wavefunction</a:t>
            </a:r>
            <a:br>
              <a:rPr lang="en-IN" sz="2400" u="sng">
                <a:latin typeface="Times New Roman" panose="02020603050405020304" pitchFamily="18" charset="0"/>
                <a:cs typeface="Times New Roman" panose="02020603050405020304" pitchFamily="18" charset="0"/>
              </a:rPr>
            </a:br>
            <a:endParaRPr lang="en-IN" sz="2400" u="sng"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FE5CF93-C70B-422B-8B24-565EE9B338EE}"/>
                  </a:ext>
                </a:extLst>
              </p:cNvPr>
              <p:cNvSpPr txBox="1">
                <a:spLocks/>
              </p:cNvSpPr>
              <p:nvPr/>
            </p:nvSpPr>
            <p:spPr>
              <a:xfrm>
                <a:off x="457199" y="1214423"/>
                <a:ext cx="10472057" cy="30527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The wave function </a:t>
                </a:r>
                <a:r>
                  <a:rPr lang="en-US" b="1" dirty="0">
                    <a:latin typeface="Times New Roman" panose="02020603050405020304" pitchFamily="18" charset="0"/>
                    <a:cs typeface="Times New Roman" panose="02020603050405020304" pitchFamily="18" charset="0"/>
                  </a:rPr>
                  <a:t>ψ must be continuous</a:t>
                </a:r>
                <a:r>
                  <a:rPr lang="en-US" dirty="0">
                    <a:latin typeface="Times New Roman" panose="02020603050405020304" pitchFamily="18" charset="0"/>
                    <a:cs typeface="Times New Roman" panose="02020603050405020304" pitchFamily="18" charset="0"/>
                  </a:rPr>
                  <a:t>. </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All its </a:t>
                </a:r>
                <a:r>
                  <a:rPr lang="en-US" b="1" dirty="0">
                    <a:latin typeface="Times New Roman" panose="02020603050405020304" pitchFamily="18" charset="0"/>
                    <a:cs typeface="Times New Roman" panose="02020603050405020304" pitchFamily="18" charset="0"/>
                  </a:rPr>
                  <a:t>partial derivatives must also be continuous </a:t>
                </a:r>
                <a:r>
                  <a:rPr lang="en-US" dirty="0">
                    <a:latin typeface="Times New Roman" panose="02020603050405020304" pitchFamily="18" charset="0"/>
                    <a:cs typeface="Times New Roman" panose="02020603050405020304" pitchFamily="18" charset="0"/>
                  </a:rPr>
                  <a:t>(partial derivatives are </a:t>
                </a:r>
                <a14:m>
                  <m:oMath xmlns:m="http://schemas.openxmlformats.org/officeDocument/2006/math">
                    <m:d>
                      <m:dPr>
                        <m:ctrlPr>
                          <a:rPr lang="en-IN" sz="1800" i="1" smtClean="0">
                            <a:solidFill>
                              <a:srgbClr val="000000"/>
                            </a:solidFill>
                            <a:effectLst/>
                            <a:latin typeface="Cambria Math" panose="02040503050406030204" pitchFamily="18" charset="0"/>
                            <a:ea typeface="Times New Roman" panose="02020603050405020304" pitchFamily="18" charset="0"/>
                          </a:rPr>
                        </m:ctrlPr>
                      </m:dPr>
                      <m:e>
                        <m:f>
                          <m:fPr>
                            <m:ctrlPr>
                              <a:rPr lang="en-IN" sz="1800" b="1" i="1">
                                <a:solidFill>
                                  <a:srgbClr val="000000"/>
                                </a:solidFill>
                                <a:effectLst/>
                                <a:latin typeface="Cambria Math" panose="02040503050406030204" pitchFamily="18" charset="0"/>
                                <a:ea typeface="Times New Roman" panose="02020603050405020304" pitchFamily="18" charset="0"/>
                              </a:rPr>
                            </m:ctrlPr>
                          </m:fPr>
                          <m:num>
                            <m:r>
                              <a:rPr lang="en-US" sz="1800" baseline="3000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m:t>
                            </m:r>
                            <m:r>
                              <a:rPr lang="en-US" sz="1800" i="1" baseline="3000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𝜓</m:t>
                            </m:r>
                          </m:num>
                          <m:den>
                            <m:r>
                              <a:rPr lang="en-US" sz="1800" baseline="3000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m:t>
                            </m:r>
                            <m:r>
                              <m:rPr>
                                <m:sty m:val="p"/>
                              </m:rPr>
                              <a:rPr lang="en-US" sz="1800" baseline="3000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x</m:t>
                            </m:r>
                          </m:den>
                        </m:f>
                        <m:r>
                          <a:rPr lang="en-US" sz="1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b="1" i="1">
                                <a:solidFill>
                                  <a:srgbClr val="000000"/>
                                </a:solidFill>
                                <a:effectLst/>
                                <a:latin typeface="Cambria Math" panose="02040503050406030204" pitchFamily="18" charset="0"/>
                                <a:ea typeface="Times New Roman" panose="02020603050405020304" pitchFamily="18" charset="0"/>
                              </a:rPr>
                            </m:ctrlPr>
                          </m:fPr>
                          <m:num>
                            <m:r>
                              <a:rPr lang="en-US" sz="1800" baseline="3000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m:t>
                            </m:r>
                            <m:r>
                              <a:rPr lang="en-US" sz="1800" i="1" baseline="3000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𝜓</m:t>
                            </m:r>
                          </m:num>
                          <m:den>
                            <m:r>
                              <a:rPr lang="en-US" sz="1800" baseline="3000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m:t>
                            </m:r>
                            <m:r>
                              <m:rPr>
                                <m:sty m:val="p"/>
                              </m:rPr>
                              <a:rPr lang="en-US" sz="1800" baseline="3000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y</m:t>
                            </m:r>
                          </m:den>
                        </m:f>
                        <m:r>
                          <m:rPr>
                            <m:sty m:val="p"/>
                          </m:rPr>
                          <a:rPr lang="en-US"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etc</m:t>
                        </m:r>
                        <m:r>
                          <a:rPr lang="en-US"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e>
                    </m:d>
                  </m:oMath>
                </a14:m>
                <a:r>
                  <a:rPr lang="en-US" sz="1800" dirty="0">
                    <a:solidFill>
                      <a:srgbClr val="000000"/>
                    </a:solidFill>
                    <a:effectLst/>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This makes the wave function "smooth”.</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wave function ψ must be </a:t>
                </a:r>
                <a:r>
                  <a:rPr lang="en-US" b="1" dirty="0">
                    <a:latin typeface="Times New Roman" panose="02020603050405020304" pitchFamily="18" charset="0"/>
                    <a:cs typeface="Times New Roman" panose="02020603050405020304" pitchFamily="18" charset="0"/>
                  </a:rPr>
                  <a:t>quadratically integrable</a:t>
                </a:r>
                <a:r>
                  <a:rPr lang="en-US" dirty="0">
                    <a:latin typeface="Times New Roman" panose="02020603050405020304" pitchFamily="18" charset="0"/>
                    <a:cs typeface="Times New Roman" panose="02020603050405020304" pitchFamily="18" charset="0"/>
                  </a:rPr>
                  <a:t>. This means that the integral ∫</a:t>
                </a:r>
                <a:r>
                  <a:rPr lang="en-US" i="1" dirty="0">
                    <a:latin typeface="Times New Roman" panose="02020603050405020304" pitchFamily="18" charset="0"/>
                    <a:cs typeface="Times New Roman" panose="02020603050405020304" pitchFamily="18" charset="0"/>
                  </a:rPr>
                  <a:t>ψ</a:t>
                </a:r>
                <a:r>
                  <a:rPr lang="en-US" baseline="30000"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ψ </a:t>
                </a:r>
                <a:r>
                  <a:rPr lang="en-US" dirty="0" err="1">
                    <a:latin typeface="Times New Roman" panose="02020603050405020304" pitchFamily="18" charset="0"/>
                    <a:cs typeface="Times New Roman" panose="02020603050405020304" pitchFamily="18" charset="0"/>
                  </a:rPr>
                  <a:t>d</a:t>
                </a:r>
                <a:r>
                  <a:rPr lang="en-US" i="1" dirty="0" err="1">
                    <a:latin typeface="Times New Roman" panose="02020603050405020304" pitchFamily="18" charset="0"/>
                    <a:cs typeface="Times New Roman" panose="02020603050405020304" pitchFamily="18" charset="0"/>
                  </a:rPr>
                  <a:t>τ</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must exist.</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Since ∫</a:t>
                </a:r>
                <a:r>
                  <a:rPr lang="en-US" i="1" dirty="0">
                    <a:latin typeface="Times New Roman" panose="02020603050405020304" pitchFamily="18" charset="0"/>
                    <a:cs typeface="Times New Roman" panose="02020603050405020304" pitchFamily="18" charset="0"/>
                  </a:rPr>
                  <a:t>ψ</a:t>
                </a:r>
                <a:r>
                  <a:rPr lang="en-US" baseline="30000"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ψ </a:t>
                </a:r>
                <a:r>
                  <a:rPr lang="en-US" i="1" dirty="0" err="1">
                    <a:latin typeface="Times New Roman" panose="02020603050405020304" pitchFamily="18" charset="0"/>
                    <a:cs typeface="Times New Roman" panose="02020603050405020304" pitchFamily="18" charset="0"/>
                  </a:rPr>
                  <a:t>dτ</a:t>
                </a:r>
                <a:r>
                  <a:rPr lang="en-US" dirty="0">
                    <a:latin typeface="Times New Roman" panose="02020603050405020304" pitchFamily="18" charset="0"/>
                    <a:cs typeface="Times New Roman" panose="02020603050405020304" pitchFamily="18" charset="0"/>
                  </a:rPr>
                  <a:t> is the probability density, </a:t>
                </a:r>
                <a:r>
                  <a:rPr lang="en-US" b="1" dirty="0">
                    <a:latin typeface="Times New Roman" panose="02020603050405020304" pitchFamily="18" charset="0"/>
                    <a:cs typeface="Times New Roman" panose="02020603050405020304" pitchFamily="18" charset="0"/>
                  </a:rPr>
                  <a:t>it must be single valued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mc:Choice>
        <mc:Fallback xmlns="">
          <p:sp>
            <p:nvSpPr>
              <p:cNvPr id="7" name="Content Placeholder 2">
                <a:extLst>
                  <a:ext uri="{FF2B5EF4-FFF2-40B4-BE49-F238E27FC236}">
                    <a16:creationId xmlns:a16="http://schemas.microsoft.com/office/drawing/2014/main" id="{1FE5CF93-C70B-422B-8B24-565EE9B338EE}"/>
                  </a:ext>
                </a:extLst>
              </p:cNvPr>
              <p:cNvSpPr txBox="1">
                <a:spLocks noRot="1" noChangeAspect="1" noMove="1" noResize="1" noEditPoints="1" noAdjustHandles="1" noChangeArrowheads="1" noChangeShapeType="1" noTextEdit="1"/>
              </p:cNvSpPr>
              <p:nvPr/>
            </p:nvSpPr>
            <p:spPr>
              <a:xfrm>
                <a:off x="457199" y="1214423"/>
                <a:ext cx="10472057" cy="3052778"/>
              </a:xfrm>
              <a:prstGeom prst="rect">
                <a:avLst/>
              </a:prstGeom>
              <a:blipFill>
                <a:blip r:embed="rId3"/>
                <a:stretch>
                  <a:fillRect l="-1048" t="-3393" r="-1164" b="-46707"/>
                </a:stretch>
              </a:blipFill>
            </p:spPr>
            <p:txBody>
              <a:bodyPr/>
              <a:lstStyle/>
              <a:p>
                <a:r>
                  <a:rPr lang="en-IN">
                    <a:noFill/>
                  </a:rPr>
                  <a:t> </a:t>
                </a:r>
              </a:p>
            </p:txBody>
          </p:sp>
        </mc:Fallback>
      </mc:AlternateContent>
    </p:spTree>
    <p:extLst>
      <p:ext uri="{BB962C8B-B14F-4D97-AF65-F5344CB8AC3E}">
        <p14:creationId xmlns:p14="http://schemas.microsoft.com/office/powerpoint/2010/main" val="2717807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Content Placeholder 2">
            <a:extLst>
              <a:ext uri="{FF2B5EF4-FFF2-40B4-BE49-F238E27FC236}">
                <a16:creationId xmlns:a16="http://schemas.microsoft.com/office/drawing/2014/main" id="{6EBEBB8F-FC07-4C4A-9A62-238297BD2E38}"/>
              </a:ext>
            </a:extLst>
          </p:cNvPr>
          <p:cNvSpPr txBox="1">
            <a:spLocks/>
          </p:cNvSpPr>
          <p:nvPr/>
        </p:nvSpPr>
        <p:spPr>
          <a:xfrm>
            <a:off x="457199" y="500042"/>
            <a:ext cx="10243457" cy="56261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The wave functions must form an </a:t>
            </a:r>
            <a:r>
              <a:rPr lang="en-US" sz="2400" b="1" dirty="0">
                <a:latin typeface="Times New Roman" panose="02020603050405020304" pitchFamily="18" charset="0"/>
                <a:cs typeface="Times New Roman" panose="02020603050405020304" pitchFamily="18" charset="0"/>
              </a:rPr>
              <a:t>orthonormal set</a:t>
            </a:r>
            <a:r>
              <a:rPr lang="en-US" sz="2400" dirty="0">
                <a:latin typeface="Times New Roman" panose="02020603050405020304" pitchFamily="18" charset="0"/>
                <a:cs typeface="Times New Roman" panose="02020603050405020304" pitchFamily="18" charset="0"/>
              </a:rPr>
              <a:t>. This means that the wave functions must be </a:t>
            </a:r>
            <a:r>
              <a:rPr lang="en-US" sz="2400" b="1" dirty="0">
                <a:latin typeface="Times New Roman" panose="02020603050405020304" pitchFamily="18" charset="0"/>
                <a:cs typeface="Times New Roman" panose="02020603050405020304" pitchFamily="18" charset="0"/>
              </a:rPr>
              <a:t>normalized.</a:t>
            </a:r>
            <a:endParaRPr lang="en-IN" sz="2400" b="1" dirty="0">
              <a:latin typeface="Times New Roman" panose="02020603050405020304" pitchFamily="18" charset="0"/>
              <a:cs typeface="Times New Roman" panose="02020603050405020304" pitchFamily="18" charset="0"/>
            </a:endParaRPr>
          </a:p>
          <a:p>
            <a:pPr algn="just"/>
            <a:endParaRPr lang="en-IN" sz="2400" b="1" dirty="0">
              <a:latin typeface="Times New Roman" panose="02020603050405020304" pitchFamily="18" charset="0"/>
              <a:cs typeface="Times New Roman" panose="02020603050405020304" pitchFamily="18" charset="0"/>
            </a:endParaRPr>
          </a:p>
          <a:p>
            <a:pPr marL="0" indent="0" algn="just">
              <a:buNone/>
            </a:pPr>
            <a:endParaRPr lang="en-IN" sz="2400" b="1"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wave functions must be </a:t>
            </a:r>
            <a:r>
              <a:rPr lang="en-US" sz="2400" b="1" dirty="0">
                <a:latin typeface="Times New Roman" panose="02020603050405020304" pitchFamily="18" charset="0"/>
                <a:cs typeface="Times New Roman" panose="02020603050405020304" pitchFamily="18" charset="0"/>
              </a:rPr>
              <a:t>orthogonal</a:t>
            </a:r>
            <a:r>
              <a:rPr lang="en-US" sz="2400" dirty="0">
                <a:latin typeface="Times New Roman" panose="02020603050405020304" pitchFamily="18" charset="0"/>
                <a:cs typeface="Times New Roman" panose="02020603050405020304" pitchFamily="18" charset="0"/>
              </a:rPr>
              <a:t>.</a:t>
            </a:r>
          </a:p>
          <a:p>
            <a:pPr marL="0" indent="0" algn="just">
              <a:buNone/>
            </a:pPr>
            <a:endParaRPr lang="en-IN" sz="2400" dirty="0">
              <a:latin typeface="Times New Roman" panose="02020603050405020304" pitchFamily="18" charset="0"/>
              <a:cs typeface="Times New Roman" panose="02020603050405020304" pitchFamily="18" charset="0"/>
            </a:endParaRPr>
          </a:p>
        </p:txBody>
      </p:sp>
      <p:graphicFrame>
        <p:nvGraphicFramePr>
          <p:cNvPr id="7" name="Object 3">
            <a:extLst>
              <a:ext uri="{FF2B5EF4-FFF2-40B4-BE49-F238E27FC236}">
                <a16:creationId xmlns:a16="http://schemas.microsoft.com/office/drawing/2014/main" id="{0441620F-1730-44A3-BECB-3E1C49EFC7CF}"/>
              </a:ext>
            </a:extLst>
          </p:cNvPr>
          <p:cNvGraphicFramePr>
            <a:graphicFrameLocks noChangeAspect="1"/>
          </p:cNvGraphicFramePr>
          <p:nvPr>
            <p:extLst>
              <p:ext uri="{D42A27DB-BD31-4B8C-83A1-F6EECF244321}">
                <p14:modId xmlns:p14="http://schemas.microsoft.com/office/powerpoint/2010/main" val="127606947"/>
              </p:ext>
            </p:extLst>
          </p:nvPr>
        </p:nvGraphicFramePr>
        <p:xfrm>
          <a:off x="3202440" y="1562100"/>
          <a:ext cx="2376487" cy="1257300"/>
        </p:xfrm>
        <a:graphic>
          <a:graphicData uri="http://schemas.openxmlformats.org/presentationml/2006/ole">
            <mc:AlternateContent xmlns:mc="http://schemas.openxmlformats.org/markup-compatibility/2006">
              <mc:Choice xmlns:v="urn:schemas-microsoft-com:vml" Requires="v">
                <p:oleObj name="Equation" r:id="rId3" imgW="888840" imgH="469800" progId="Equation.3">
                  <p:embed/>
                </p:oleObj>
              </mc:Choice>
              <mc:Fallback>
                <p:oleObj name="Equation" r:id="rId3" imgW="888840" imgH="469800" progId="Equation.3">
                  <p:embed/>
                  <p:pic>
                    <p:nvPicPr>
                      <p:cNvPr id="604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440" y="1562100"/>
                        <a:ext cx="2376487"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B4C22F8F-2C83-4CD8-A5AB-82A0E8936B33}"/>
              </a:ext>
            </a:extLst>
          </p:cNvPr>
          <p:cNvGraphicFramePr>
            <a:graphicFrameLocks noChangeAspect="1"/>
          </p:cNvGraphicFramePr>
          <p:nvPr>
            <p:extLst>
              <p:ext uri="{D42A27DB-BD31-4B8C-83A1-F6EECF244321}">
                <p14:modId xmlns:p14="http://schemas.microsoft.com/office/powerpoint/2010/main" val="3310069265"/>
              </p:ext>
            </p:extLst>
          </p:nvPr>
        </p:nvGraphicFramePr>
        <p:xfrm>
          <a:off x="3202440" y="3464719"/>
          <a:ext cx="2546350" cy="1257300"/>
        </p:xfrm>
        <a:graphic>
          <a:graphicData uri="http://schemas.openxmlformats.org/presentationml/2006/ole">
            <mc:AlternateContent xmlns:mc="http://schemas.openxmlformats.org/markup-compatibility/2006">
              <mc:Choice xmlns:v="urn:schemas-microsoft-com:vml" Requires="v">
                <p:oleObj name="Equation" r:id="rId5" imgW="952200" imgH="469800" progId="Equation.3">
                  <p:embed/>
                </p:oleObj>
              </mc:Choice>
              <mc:Fallback>
                <p:oleObj name="Equation" r:id="rId5" imgW="952200" imgH="469800" progId="Equation.3">
                  <p:embed/>
                  <p:pic>
                    <p:nvPicPr>
                      <p:cNvPr id="6042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2440" y="3464719"/>
                        <a:ext cx="254635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21785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F0120C95-0549-4415-A7D4-FF38434C7182}"/>
              </a:ext>
            </a:extLst>
          </p:cNvPr>
          <p:cNvSpPr txBox="1">
            <a:spLocks/>
          </p:cNvSpPr>
          <p:nvPr/>
        </p:nvSpPr>
        <p:spPr>
          <a:xfrm>
            <a:off x="3456587" y="341197"/>
            <a:ext cx="4163413" cy="6179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u="sng">
                <a:latin typeface="Times New Roman" panose="02020603050405020304" pitchFamily="18" charset="0"/>
                <a:cs typeface="Times New Roman" panose="02020603050405020304" pitchFamily="18" charset="0"/>
              </a:rPr>
              <a:t>Properties of Wave Function</a:t>
            </a:r>
            <a:endParaRPr lang="en-IN" sz="2400" b="1" u="sng"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C968634-1B41-4E90-BFA4-BEE1215F79AF}"/>
              </a:ext>
            </a:extLst>
          </p:cNvPr>
          <p:cNvSpPr txBox="1">
            <a:spLocks/>
          </p:cNvSpPr>
          <p:nvPr/>
        </p:nvSpPr>
        <p:spPr>
          <a:xfrm>
            <a:off x="778326" y="1545771"/>
            <a:ext cx="8724903" cy="39950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ü"/>
            </a:pPr>
            <a:r>
              <a:rPr lang="en-IN" dirty="0">
                <a:latin typeface="Times New Roman" panose="02020603050405020304" pitchFamily="18" charset="0"/>
                <a:cs typeface="Times New Roman" panose="02020603050405020304" pitchFamily="18" charset="0"/>
              </a:rPr>
              <a:t>All measurable information about the particle is available.</a:t>
            </a:r>
          </a:p>
          <a:p>
            <a:pPr algn="just">
              <a:buFont typeface="Wingdings" pitchFamily="2" charset="2"/>
              <a:buChar char="ü"/>
            </a:pPr>
            <a:r>
              <a:rPr lang="en-IN" dirty="0">
                <a:latin typeface="Times New Roman" panose="02020603050405020304" pitchFamily="18" charset="0"/>
                <a:cs typeface="Times New Roman" panose="02020603050405020304" pitchFamily="18" charset="0"/>
              </a:rPr>
              <a:t>𝚿 should be continuous and single-valued.</a:t>
            </a:r>
          </a:p>
          <a:p>
            <a:pPr algn="just">
              <a:buFont typeface="Wingdings" pitchFamily="2" charset="2"/>
              <a:buChar char="ü"/>
            </a:pPr>
            <a:r>
              <a:rPr lang="en-IN" dirty="0">
                <a:latin typeface="Times New Roman" panose="02020603050405020304" pitchFamily="18" charset="0"/>
                <a:cs typeface="Times New Roman" panose="02020603050405020304" pitchFamily="18" charset="0"/>
              </a:rPr>
              <a:t>Using the Schrodinger equation, energy calculations becomes easy.</a:t>
            </a:r>
          </a:p>
          <a:p>
            <a:pPr algn="just">
              <a:buFont typeface="Wingdings" pitchFamily="2" charset="2"/>
              <a:buChar char="ü"/>
            </a:pPr>
            <a:r>
              <a:rPr lang="en-IN" dirty="0">
                <a:latin typeface="Times New Roman" panose="02020603050405020304" pitchFamily="18" charset="0"/>
                <a:cs typeface="Times New Roman" panose="02020603050405020304" pitchFamily="18" charset="0"/>
              </a:rPr>
              <a:t>Probability distribution in three dimensions is established using the wave function.</a:t>
            </a:r>
          </a:p>
          <a:p>
            <a:pPr algn="just">
              <a:buFont typeface="Wingdings" pitchFamily="2" charset="2"/>
              <a:buChar char="ü"/>
            </a:pPr>
            <a:r>
              <a:rPr lang="en-IN" dirty="0">
                <a:latin typeface="Times New Roman" panose="02020603050405020304" pitchFamily="18" charset="0"/>
                <a:cs typeface="Times New Roman" panose="02020603050405020304" pitchFamily="18" charset="0"/>
              </a:rPr>
              <a:t>The probability of finding a particle if it exists is 1.</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1302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5122" name="Picture 2" descr="Quantum mechanics">
            <a:extLst>
              <a:ext uri="{FF2B5EF4-FFF2-40B4-BE49-F238E27FC236}">
                <a16:creationId xmlns:a16="http://schemas.microsoft.com/office/drawing/2014/main" id="{BF3D74C3-FD88-4B3A-8341-CF28E8A91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81" y="285728"/>
            <a:ext cx="8296275" cy="622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67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3424B60E-E776-40C7-B43C-53E35BE908EC}"/>
              </a:ext>
            </a:extLst>
          </p:cNvPr>
          <p:cNvSpPr txBox="1">
            <a:spLocks/>
          </p:cNvSpPr>
          <p:nvPr/>
        </p:nvSpPr>
        <p:spPr>
          <a:xfrm>
            <a:off x="457200" y="274638"/>
            <a:ext cx="8229600" cy="6506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u="sng" dirty="0">
                <a:latin typeface="Times New Roman" panose="02020603050405020304" pitchFamily="18" charset="0"/>
                <a:cs typeface="Times New Roman" panose="02020603050405020304" pitchFamily="18" charset="0"/>
              </a:rPr>
              <a:t>Schrödinger Wave Equation</a:t>
            </a:r>
            <a:endParaRPr lang="en-IN" sz="2800" u="sng"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7379108-6641-4F8E-BBC0-17EA0D74A6B7}"/>
              </a:ext>
            </a:extLst>
          </p:cNvPr>
          <p:cNvSpPr txBox="1">
            <a:spLocks/>
          </p:cNvSpPr>
          <p:nvPr/>
        </p:nvSpPr>
        <p:spPr>
          <a:xfrm>
            <a:off x="588534" y="1016931"/>
            <a:ext cx="10558437" cy="5114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atin typeface="Times New Roman" panose="02020603050405020304" pitchFamily="18" charset="0"/>
                <a:cs typeface="Times New Roman" panose="02020603050405020304" pitchFamily="18" charset="0"/>
              </a:rPr>
              <a:t>Schrodinger wave equation describes the wave nature of a particle in mathematical form. It is the basis equation of wave mechanics originally proposed by Austrian Scientist Erwin Schrödinger.</a:t>
            </a:r>
            <a:endParaRPr lang="en-IN">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Schroedinger connected the expression of De-Broglie wavelength with the classical wave equation for a moving particle and obtained a new wave equation.</a:t>
            </a:r>
          </a:p>
          <a:p>
            <a:pPr>
              <a:buFont typeface="Arial" panose="020B0604020202020204" pitchFamily="34" charset="0"/>
              <a:buNone/>
            </a:pPr>
            <a:r>
              <a:rPr lang="en-US" b="1">
                <a:latin typeface="Times New Roman" panose="02020603050405020304" pitchFamily="18" charset="0"/>
                <a:cs typeface="Times New Roman" panose="02020603050405020304" pitchFamily="18" charset="0"/>
              </a:rPr>
              <a:t>Forms of Schrödinger wave equation</a:t>
            </a:r>
            <a:endParaRPr lang="en-IN">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atin typeface="Times New Roman" panose="02020603050405020304" pitchFamily="18" charset="0"/>
                <a:cs typeface="Times New Roman" panose="02020603050405020304" pitchFamily="18" charset="0"/>
              </a:rPr>
              <a:t>There are two forms of Schrödinger wave equation. They are</a:t>
            </a:r>
            <a:endParaRPr lang="en-IN">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atin typeface="Times New Roman" panose="02020603050405020304" pitchFamily="18" charset="0"/>
                <a:cs typeface="Times New Roman" panose="02020603050405020304" pitchFamily="18" charset="0"/>
              </a:rPr>
              <a:t>			i)  	Time independent wave equation</a:t>
            </a:r>
            <a:endParaRPr lang="en-IN">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atin typeface="Times New Roman" panose="02020603050405020304" pitchFamily="18" charset="0"/>
                <a:cs typeface="Times New Roman" panose="02020603050405020304" pitchFamily="18" charset="0"/>
              </a:rPr>
              <a:t>			ii)  	Time dependent wave equation</a:t>
            </a:r>
            <a:endParaRPr lang="en-IN">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6787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D9E619-B32A-44D5-B5B5-187CB7F46572}"/>
                  </a:ext>
                </a:extLst>
              </p:cNvPr>
              <p:cNvSpPr txBox="1"/>
              <p:nvPr/>
            </p:nvSpPr>
            <p:spPr>
              <a:xfrm>
                <a:off x="457199" y="509156"/>
                <a:ext cx="10091058" cy="3975447"/>
              </a:xfrm>
              <a:prstGeom prst="rect">
                <a:avLst/>
              </a:prstGeom>
              <a:noFill/>
            </p:spPr>
            <p:txBody>
              <a:bodyPr wrap="square">
                <a:spAutoFit/>
              </a:bodyPr>
              <a:lstStyle/>
              <a:p>
                <a:pPr algn="just">
                  <a:lnSpc>
                    <a:spcPct val="122000"/>
                  </a:lnSpc>
                  <a:spcAft>
                    <a:spcPts val="1000"/>
                  </a:spcAft>
                  <a:tabLst>
                    <a:tab pos="342900" algn="l"/>
                  </a:tabLst>
                </a:pPr>
                <a:r>
                  <a:rPr lang="en-US" sz="2400" b="1"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Schroedinger’s</a:t>
                </a:r>
                <a:r>
                  <a:rPr lang="en-US" sz="24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time independent wave equation (Stationary states)</a:t>
                </a:r>
                <a:endParaRPr lang="en-IN"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540385" algn="just">
                  <a:lnSpc>
                    <a:spcPct val="122000"/>
                  </a:lnSpc>
                  <a:spcAft>
                    <a:spcPts val="1000"/>
                  </a:spcAft>
                  <a:tabLst>
                    <a:tab pos="342900"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According to De-Broglie’s   hypothesis, a particle of mass m moving with velocity v is always associated with a wave whose wavelength is given by </a:t>
                </a:r>
                <a14:m>
                  <m:oMath xmlns:m="http://schemas.openxmlformats.org/officeDocument/2006/math">
                    <m:r>
                      <m:rPr>
                        <m:sty m:val="p"/>
                      </m:rPr>
                      <a:rPr lang="en-US" sz="2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λ</m:t>
                    </m:r>
                    <m:r>
                      <a:rPr lang="en-US" sz="2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2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num>
                      <m:den>
                        <m:r>
                          <m:rPr>
                            <m:sty m:val="p"/>
                          </m:rPr>
                          <a:rPr lang="en-US" sz="2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mv</m:t>
                        </m:r>
                      </m:den>
                    </m:f>
                  </m:oMath>
                </a14:m>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If the particle has wave properties, then it is expected that there should be some sort of wave equation to describe the </a:t>
                </a:r>
                <a:r>
                  <a:rPr lang="en-US"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behaviour</a:t>
                </a: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the particle.</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classical differential equation of wave system 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t>
                </a:r>
                <a:endParaRPr lang="en-I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22000"/>
                  </a:lnSpc>
                  <a:spcAft>
                    <a:spcPts val="1000"/>
                  </a:spcAft>
                  <a:tabLst>
                    <a:tab pos="342900" algn="l"/>
                  </a:tabLst>
                </a:pPr>
                <a14:m>
                  <m:oMath xmlns:m="http://schemas.openxmlformats.org/officeDocument/2006/math">
                    <m:f>
                      <m:f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f>
                      <m:f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(1)</a:t>
                </a:r>
                <a:endParaRPr lang="en-I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69D9E619-B32A-44D5-B5B5-187CB7F46572}"/>
                  </a:ext>
                </a:extLst>
              </p:cNvPr>
              <p:cNvSpPr txBox="1">
                <a:spLocks noRot="1" noChangeAspect="1" noMove="1" noResize="1" noEditPoints="1" noAdjustHandles="1" noChangeArrowheads="1" noChangeShapeType="1" noTextEdit="1"/>
              </p:cNvSpPr>
              <p:nvPr/>
            </p:nvSpPr>
            <p:spPr>
              <a:xfrm>
                <a:off x="457199" y="509156"/>
                <a:ext cx="10091058" cy="3975447"/>
              </a:xfrm>
              <a:prstGeom prst="rect">
                <a:avLst/>
              </a:prstGeom>
              <a:blipFill>
                <a:blip r:embed="rId3"/>
                <a:stretch>
                  <a:fillRect l="-906" t="-153" r="-785"/>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26051A77-9EB9-4989-BA81-304284BAD889}"/>
              </a:ext>
            </a:extLst>
          </p:cNvPr>
          <p:cNvSpPr txBox="1"/>
          <p:nvPr/>
        </p:nvSpPr>
        <p:spPr>
          <a:xfrm>
            <a:off x="533400" y="4886098"/>
            <a:ext cx="9002486" cy="1016176"/>
          </a:xfrm>
          <a:prstGeom prst="rect">
            <a:avLst/>
          </a:prstGeom>
          <a:noFill/>
        </p:spPr>
        <p:txBody>
          <a:bodyPr wrap="square">
            <a:spAutoFit/>
          </a:bodyPr>
          <a:lstStyle/>
          <a:p>
            <a:pPr>
              <a:lnSpc>
                <a:spcPct val="122000"/>
              </a:lnSpc>
              <a:spcAft>
                <a:spcPts val="1000"/>
              </a:spcAft>
              <a:tabLst>
                <a:tab pos="342900"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Ψ  is wave displacement for De-Broglie’s waves at time t;</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x,y,z</a:t>
            </a: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are coordinates of the particle ; and  v is wave velocity</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8775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Christiaan_Huygens-painting">
            <a:extLst>
              <a:ext uri="{FF2B5EF4-FFF2-40B4-BE49-F238E27FC236}">
                <a16:creationId xmlns:a16="http://schemas.microsoft.com/office/drawing/2014/main" id="{0BB6DCC7-624E-4E3D-B71B-444C71D43A37}"/>
              </a:ext>
            </a:extLst>
          </p:cNvPr>
          <p:cNvPicPr>
            <a:picLocks noChangeAspect="1" noChangeArrowheads="1"/>
          </p:cNvPicPr>
          <p:nvPr/>
        </p:nvPicPr>
        <p:blipFill>
          <a:blip r:embed="rId3"/>
          <a:srcRect/>
          <a:stretch>
            <a:fillRect/>
          </a:stretch>
        </p:blipFill>
        <p:spPr bwMode="auto">
          <a:xfrm>
            <a:off x="681185" y="378052"/>
            <a:ext cx="2987301" cy="3810000"/>
          </a:xfrm>
          <a:prstGeom prst="rect">
            <a:avLst/>
          </a:prstGeom>
          <a:noFill/>
        </p:spPr>
      </p:pic>
      <p:sp>
        <p:nvSpPr>
          <p:cNvPr id="6" name="Rectangle 7">
            <a:extLst>
              <a:ext uri="{FF2B5EF4-FFF2-40B4-BE49-F238E27FC236}">
                <a16:creationId xmlns:a16="http://schemas.microsoft.com/office/drawing/2014/main" id="{3DC38CDC-D29C-461F-AD69-164184D8D547}"/>
              </a:ext>
            </a:extLst>
          </p:cNvPr>
          <p:cNvSpPr>
            <a:spLocks noChangeArrowheads="1"/>
          </p:cNvSpPr>
          <p:nvPr/>
        </p:nvSpPr>
        <p:spPr bwMode="auto">
          <a:xfrm>
            <a:off x="863747" y="4383314"/>
            <a:ext cx="2520950" cy="915988"/>
          </a:xfrm>
          <a:prstGeom prst="rect">
            <a:avLst/>
          </a:prstGeom>
          <a:noFill/>
          <a:ln w="9525">
            <a:noFill/>
            <a:miter lim="800000"/>
            <a:headEnd/>
            <a:tailEnd/>
          </a:ln>
          <a:effectLst/>
        </p:spPr>
        <p:txBody>
          <a:bodyPr wrap="none" anchor="ctr">
            <a:spAutoFit/>
          </a:bodyPr>
          <a:lstStyle/>
          <a:p>
            <a:r>
              <a:rPr lang="en-US" b="1" dirty="0">
                <a:latin typeface="Arial" pitchFamily="34" charset="0"/>
              </a:rPr>
              <a:t>Christiaan Huygens</a:t>
            </a:r>
            <a:r>
              <a:rPr lang="en-US" dirty="0">
                <a:latin typeface="Arial" pitchFamily="34" charset="0"/>
              </a:rPr>
              <a:t> </a:t>
            </a:r>
          </a:p>
          <a:p>
            <a:r>
              <a:rPr lang="en-US" dirty="0">
                <a:latin typeface="Arial" pitchFamily="34" charset="0"/>
              </a:rPr>
              <a:t>Dutch  1629-1695</a:t>
            </a:r>
          </a:p>
          <a:p>
            <a:r>
              <a:rPr lang="en-US" dirty="0">
                <a:solidFill>
                  <a:srgbClr val="FF3300"/>
                </a:solidFill>
                <a:latin typeface="Arial" pitchFamily="34" charset="0"/>
              </a:rPr>
              <a:t>light consists of waves</a:t>
            </a:r>
            <a:r>
              <a:rPr lang="en-US" dirty="0">
                <a:latin typeface="Arial" pitchFamily="34" charset="0"/>
              </a:rPr>
              <a:t> </a:t>
            </a:r>
          </a:p>
        </p:txBody>
      </p:sp>
      <p:pic>
        <p:nvPicPr>
          <p:cNvPr id="7" name="Picture 9" descr="GodfreyKneller-IsaacNewton-1689">
            <a:extLst>
              <a:ext uri="{FF2B5EF4-FFF2-40B4-BE49-F238E27FC236}">
                <a16:creationId xmlns:a16="http://schemas.microsoft.com/office/drawing/2014/main" id="{C5B9665F-73DE-4A57-97BD-2D18F510B5CA}"/>
              </a:ext>
            </a:extLst>
          </p:cNvPr>
          <p:cNvPicPr>
            <a:picLocks noChangeAspect="1" noChangeArrowheads="1"/>
          </p:cNvPicPr>
          <p:nvPr/>
        </p:nvPicPr>
        <p:blipFill>
          <a:blip r:embed="rId4"/>
          <a:srcRect/>
          <a:stretch>
            <a:fillRect/>
          </a:stretch>
        </p:blipFill>
        <p:spPr bwMode="auto">
          <a:xfrm>
            <a:off x="6216518" y="378052"/>
            <a:ext cx="2908968" cy="3809999"/>
          </a:xfrm>
          <a:prstGeom prst="rect">
            <a:avLst/>
          </a:prstGeom>
          <a:noFill/>
        </p:spPr>
      </p:pic>
      <p:sp>
        <p:nvSpPr>
          <p:cNvPr id="8" name="Rectangle 10">
            <a:extLst>
              <a:ext uri="{FF2B5EF4-FFF2-40B4-BE49-F238E27FC236}">
                <a16:creationId xmlns:a16="http://schemas.microsoft.com/office/drawing/2014/main" id="{7E5B1D61-03E6-41A6-9D69-44FBA7141050}"/>
              </a:ext>
            </a:extLst>
          </p:cNvPr>
          <p:cNvSpPr>
            <a:spLocks noChangeArrowheads="1"/>
          </p:cNvSpPr>
          <p:nvPr/>
        </p:nvSpPr>
        <p:spPr bwMode="auto">
          <a:xfrm>
            <a:off x="6291719" y="4296233"/>
            <a:ext cx="2660650" cy="1190625"/>
          </a:xfrm>
          <a:prstGeom prst="rect">
            <a:avLst/>
          </a:prstGeom>
          <a:noFill/>
          <a:ln w="9525">
            <a:noFill/>
            <a:miter lim="800000"/>
            <a:headEnd/>
            <a:tailEnd/>
          </a:ln>
          <a:effectLst/>
        </p:spPr>
        <p:txBody>
          <a:bodyPr wrap="none" anchor="ctr">
            <a:spAutoFit/>
          </a:bodyPr>
          <a:lstStyle/>
          <a:p>
            <a:r>
              <a:rPr lang="en-US" b="1" dirty="0">
                <a:latin typeface="Arial" pitchFamily="34" charset="0"/>
              </a:rPr>
              <a:t>Sir Isaac Newton</a:t>
            </a:r>
            <a:endParaRPr lang="en-US" dirty="0">
              <a:latin typeface="Arial" pitchFamily="34" charset="0"/>
            </a:endParaRPr>
          </a:p>
          <a:p>
            <a:r>
              <a:rPr lang="en-US" dirty="0">
                <a:latin typeface="Arial" pitchFamily="34" charset="0"/>
              </a:rPr>
              <a:t>1643 1727 </a:t>
            </a:r>
          </a:p>
          <a:p>
            <a:r>
              <a:rPr lang="en-US" dirty="0">
                <a:solidFill>
                  <a:srgbClr val="FF3300"/>
                </a:solidFill>
                <a:latin typeface="Arial" pitchFamily="34" charset="0"/>
              </a:rPr>
              <a:t>light consists of particles</a:t>
            </a:r>
            <a:endParaRPr lang="en-US" dirty="0">
              <a:latin typeface="Arial" pitchFamily="34" charset="0"/>
            </a:endParaRPr>
          </a:p>
          <a:p>
            <a:endParaRPr lang="en-US" dirty="0">
              <a:latin typeface="Arial" pitchFamily="34" charset="0"/>
            </a:endParaRPr>
          </a:p>
        </p:txBody>
      </p:sp>
    </p:spTree>
    <p:extLst>
      <p:ext uri="{BB962C8B-B14F-4D97-AF65-F5344CB8AC3E}">
        <p14:creationId xmlns:p14="http://schemas.microsoft.com/office/powerpoint/2010/main" val="1757564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0C47BA-8658-4889-8BBE-4AAD4EE16B55}"/>
                  </a:ext>
                </a:extLst>
              </p:cNvPr>
              <p:cNvSpPr txBox="1"/>
              <p:nvPr/>
            </p:nvSpPr>
            <p:spPr>
              <a:xfrm>
                <a:off x="402065" y="285728"/>
                <a:ext cx="10613572" cy="3433184"/>
              </a:xfrm>
              <a:prstGeom prst="rect">
                <a:avLst/>
              </a:prstGeom>
              <a:noFill/>
            </p:spPr>
            <p:txBody>
              <a:bodyPr wrap="square">
                <a:spAutoFit/>
              </a:bodyPr>
              <a:lstStyle/>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Equation (1) may be rewritten as</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22000"/>
                  </a:lnSpc>
                  <a:spcAft>
                    <a:spcPts val="1000"/>
                  </a:spcAft>
                  <a:tabLst>
                    <a:tab pos="342900" algn="l"/>
                  </a:tabLst>
                </a:pPr>
                <a14:m>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(2)</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a:t>
                </a:r>
                <a14:m>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 Laplacian operator.</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solution of equation (2) gives the periodic displacement in terms of time t,</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i.e.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d>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d>
                      <m:d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d>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sup>
                    </m:sSup>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(3)</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a:t>
                </a:r>
                <a14:m>
                  <m:oMath xmlns:m="http://schemas.openxmlformats.org/officeDocument/2006/math">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ub>
                    </m:sSub>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amplitude at the point considered . It is a function of position and not of time (t).</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380C47BA-8658-4889-8BBE-4AAD4EE16B55}"/>
                  </a:ext>
                </a:extLst>
              </p:cNvPr>
              <p:cNvSpPr txBox="1">
                <a:spLocks noRot="1" noChangeAspect="1" noMove="1" noResize="1" noEditPoints="1" noAdjustHandles="1" noChangeArrowheads="1" noChangeShapeType="1" noTextEdit="1"/>
              </p:cNvSpPr>
              <p:nvPr/>
            </p:nvSpPr>
            <p:spPr>
              <a:xfrm>
                <a:off x="402065" y="285728"/>
                <a:ext cx="10613572" cy="3433184"/>
              </a:xfrm>
              <a:prstGeom prst="rect">
                <a:avLst/>
              </a:prstGeom>
              <a:blipFill>
                <a:blip r:embed="rId3"/>
                <a:stretch>
                  <a:fillRect l="-632" b="-213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684C71-464E-4F16-B943-F51C23129278}"/>
                  </a:ext>
                </a:extLst>
              </p:cNvPr>
              <p:cNvSpPr txBox="1"/>
              <p:nvPr/>
            </p:nvSpPr>
            <p:spPr>
              <a:xfrm>
                <a:off x="402065" y="3718912"/>
                <a:ext cx="9720942" cy="2499467"/>
              </a:xfrm>
              <a:prstGeom prst="rect">
                <a:avLst/>
              </a:prstGeom>
              <a:noFill/>
            </p:spPr>
            <p:txBody>
              <a:bodyPr wrap="square">
                <a:spAutoFit/>
              </a:bodyPr>
              <a:lstStyle/>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Differentiating equation (3) twice with respect to t, we get</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sup>
                      </m:sSup>
                    </m:oMath>
                  </m:oMathPara>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a:t>
                </a:r>
                <a14:m>
                  <m:oMath xmlns:m="http://schemas.openxmlformats.org/officeDocument/2006/math">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e>
                    </m:d>
                    <m:d>
                      <m:d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e>
                    </m:d>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sup>
                    </m:sSup>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(4)</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−1]</m:t>
                    </m:r>
                  </m:oMath>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F2684C71-464E-4F16-B943-F51C23129278}"/>
                  </a:ext>
                </a:extLst>
              </p:cNvPr>
              <p:cNvSpPr txBox="1">
                <a:spLocks noRot="1" noChangeAspect="1" noMove="1" noResize="1" noEditPoints="1" noAdjustHandles="1" noChangeArrowheads="1" noChangeShapeType="1" noTextEdit="1"/>
              </p:cNvSpPr>
              <p:nvPr/>
            </p:nvSpPr>
            <p:spPr>
              <a:xfrm>
                <a:off x="402065" y="3718912"/>
                <a:ext cx="9720942" cy="2499467"/>
              </a:xfrm>
              <a:prstGeom prst="rect">
                <a:avLst/>
              </a:prstGeom>
              <a:blipFill>
                <a:blip r:embed="rId4"/>
                <a:stretch>
                  <a:fillRect l="-690" b="-3171"/>
                </a:stretch>
              </a:blipFill>
            </p:spPr>
            <p:txBody>
              <a:bodyPr/>
              <a:lstStyle/>
              <a:p>
                <a:r>
                  <a:rPr lang="en-IN">
                    <a:noFill/>
                  </a:rPr>
                  <a:t> </a:t>
                </a:r>
              </a:p>
            </p:txBody>
          </p:sp>
        </mc:Fallback>
      </mc:AlternateContent>
    </p:spTree>
    <p:extLst>
      <p:ext uri="{BB962C8B-B14F-4D97-AF65-F5344CB8AC3E}">
        <p14:creationId xmlns:p14="http://schemas.microsoft.com/office/powerpoint/2010/main" val="759906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BCCD6F0-C7D3-4539-80B0-768F52CB169A}"/>
                  </a:ext>
                </a:extLst>
              </p:cNvPr>
              <p:cNvSpPr txBox="1"/>
              <p:nvPr/>
            </p:nvSpPr>
            <p:spPr>
              <a:xfrm>
                <a:off x="741316" y="650193"/>
                <a:ext cx="8382000" cy="2583271"/>
              </a:xfrm>
              <a:prstGeom prst="rect">
                <a:avLst/>
              </a:prstGeom>
              <a:noFill/>
            </p:spPr>
            <p:txBody>
              <a:bodyPr wrap="square">
                <a:spAutoFit/>
              </a:bodyPr>
              <a:lstStyle/>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Substituting this in equation (2), we get</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(5)</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             </a:t>
                </a:r>
                <a14:m>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𝜆</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2 </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(6)</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2 </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(7)</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1BCCD6F0-C7D3-4539-80B0-768F52CB169A}"/>
                  </a:ext>
                </a:extLst>
              </p:cNvPr>
              <p:cNvSpPr txBox="1">
                <a:spLocks noRot="1" noChangeAspect="1" noMove="1" noResize="1" noEditPoints="1" noAdjustHandles="1" noChangeArrowheads="1" noChangeShapeType="1" noTextEdit="1"/>
              </p:cNvSpPr>
              <p:nvPr/>
            </p:nvSpPr>
            <p:spPr>
              <a:xfrm>
                <a:off x="741316" y="650193"/>
                <a:ext cx="8382000" cy="2583271"/>
              </a:xfrm>
              <a:prstGeom prst="rect">
                <a:avLst/>
              </a:prstGeom>
              <a:blipFill>
                <a:blip r:embed="rId3"/>
                <a:stretch>
                  <a:fillRect l="-800" b="-7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5BA346-0518-43AB-9676-B156B0ED71F7}"/>
                  </a:ext>
                </a:extLst>
              </p:cNvPr>
              <p:cNvSpPr txBox="1"/>
              <p:nvPr/>
            </p:nvSpPr>
            <p:spPr>
              <a:xfrm>
                <a:off x="741316" y="3464719"/>
                <a:ext cx="9872255" cy="2565189"/>
              </a:xfrm>
              <a:prstGeom prst="rect">
                <a:avLst/>
              </a:prstGeom>
              <a:noFill/>
            </p:spPr>
            <p:txBody>
              <a:bodyPr wrap="square">
                <a:spAutoFit/>
              </a:bodyPr>
              <a:lstStyle/>
              <a:p>
                <a:pPr>
                  <a:lnSpc>
                    <a:spcPct val="13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If E is total energy of the particle, V is potential energy and  </a:t>
                </a:r>
                <a14:m>
                  <m:oMath xmlns:m="http://schemas.openxmlformats.org/officeDocument/2006/math">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 kinetic energy, then</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3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 = P.E. + K.E.</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3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i.e., E = V + </a:t>
                </a:r>
                <a14:m>
                  <m:oMath xmlns:m="http://schemas.openxmlformats.org/officeDocument/2006/math">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or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32000"/>
                  </a:lnSpc>
                  <a:spcAft>
                    <a:spcPts val="1000"/>
                  </a:spcAft>
                  <a:tabLst>
                    <a:tab pos="342900" algn="l"/>
                  </a:tabLst>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BC5BA346-0518-43AB-9676-B156B0ED71F7}"/>
                  </a:ext>
                </a:extLst>
              </p:cNvPr>
              <p:cNvSpPr txBox="1">
                <a:spLocks noRot="1" noChangeAspect="1" noMove="1" noResize="1" noEditPoints="1" noAdjustHandles="1" noChangeArrowheads="1" noChangeShapeType="1" noTextEdit="1"/>
              </p:cNvSpPr>
              <p:nvPr/>
            </p:nvSpPr>
            <p:spPr>
              <a:xfrm>
                <a:off x="741316" y="3464719"/>
                <a:ext cx="9872255" cy="2565189"/>
              </a:xfrm>
              <a:prstGeom prst="rect">
                <a:avLst/>
              </a:prstGeom>
              <a:blipFill>
                <a:blip r:embed="rId4"/>
                <a:stretch>
                  <a:fillRect l="-679"/>
                </a:stretch>
              </a:blipFill>
            </p:spPr>
            <p:txBody>
              <a:bodyPr/>
              <a:lstStyle/>
              <a:p>
                <a:r>
                  <a:rPr lang="en-IN">
                    <a:noFill/>
                  </a:rPr>
                  <a:t> </a:t>
                </a:r>
              </a:p>
            </p:txBody>
          </p:sp>
        </mc:Fallback>
      </mc:AlternateContent>
    </p:spTree>
    <p:extLst>
      <p:ext uri="{BB962C8B-B14F-4D97-AF65-F5344CB8AC3E}">
        <p14:creationId xmlns:p14="http://schemas.microsoft.com/office/powerpoint/2010/main" val="9026759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C0D757-0074-467F-AAE6-E434377945EB}"/>
                  </a:ext>
                </a:extLst>
              </p:cNvPr>
              <p:cNvSpPr txBox="1"/>
              <p:nvPr/>
            </p:nvSpPr>
            <p:spPr>
              <a:xfrm>
                <a:off x="457199" y="602842"/>
                <a:ext cx="10047515" cy="3073405"/>
              </a:xfrm>
              <a:prstGeom prst="rect">
                <a:avLst/>
              </a:prstGeom>
              <a:noFill/>
            </p:spPr>
            <p:txBody>
              <a:bodyPr wrap="square">
                <a:spAutoFit/>
              </a:bodyPr>
              <a:lstStyle/>
              <a:p>
                <a:pPr>
                  <a:lnSpc>
                    <a:spcPct val="13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Multiply   m  on both sides</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3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 </a:t>
                </a:r>
                <a14:m>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e>
                    </m:d>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(8)</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3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Substituting equation (8) in equation (7) , we get</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32000"/>
                  </a:lnSpc>
                  <a:spcAft>
                    <a:spcPts val="1000"/>
                  </a:spcAft>
                  <a:tabLst>
                    <a:tab pos="342900" algn="l"/>
                  </a:tabLst>
                </a:pPr>
                <a14:m>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8</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2 </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(9)</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rPr>
                  <a:t>This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a14:m>
                <a:r>
                  <a:rPr lang="en-US" sz="2000" dirty="0">
                    <a:solidFill>
                      <a:srgbClr val="000000"/>
                    </a:solidFill>
                    <a:effectLst/>
                    <a:latin typeface="Times New Roman" panose="02020603050405020304" pitchFamily="18" charset="0"/>
                    <a:ea typeface="Calibri" panose="020F0502020204030204" pitchFamily="34" charset="0"/>
                  </a:rPr>
                  <a:t> is independent of time.  This is the steady state (stationary state) form of </a:t>
                </a:r>
                <a:r>
                  <a:rPr lang="en-US" sz="2000" dirty="0" err="1">
                    <a:solidFill>
                      <a:srgbClr val="000000"/>
                    </a:solidFill>
                    <a:effectLst/>
                    <a:latin typeface="Times New Roman" panose="02020603050405020304" pitchFamily="18" charset="0"/>
                    <a:ea typeface="Calibri" panose="020F0502020204030204" pitchFamily="34" charset="0"/>
                  </a:rPr>
                  <a:t>Schroedinger</a:t>
                </a:r>
                <a:r>
                  <a:rPr lang="en-US" sz="2000" dirty="0">
                    <a:solidFill>
                      <a:srgbClr val="000000"/>
                    </a:solidFill>
                    <a:effectLst/>
                    <a:latin typeface="Times New Roman" panose="02020603050405020304" pitchFamily="18" charset="0"/>
                    <a:ea typeface="Calibri" panose="020F0502020204030204" pitchFamily="34" charset="0"/>
                  </a:rPr>
                  <a:t> equation.  The equation is known as </a:t>
                </a:r>
                <a:r>
                  <a:rPr lang="en-US" sz="2000" b="1" dirty="0" err="1">
                    <a:solidFill>
                      <a:srgbClr val="000000"/>
                    </a:solidFill>
                    <a:effectLst/>
                    <a:latin typeface="Times New Roman" panose="02020603050405020304" pitchFamily="18" charset="0"/>
                    <a:ea typeface="Calibri" panose="020F0502020204030204" pitchFamily="34" charset="0"/>
                  </a:rPr>
                  <a:t>Schroedinger’s</a:t>
                </a:r>
                <a:r>
                  <a:rPr lang="en-US" sz="2000" b="1" dirty="0">
                    <a:solidFill>
                      <a:srgbClr val="000000"/>
                    </a:solidFill>
                    <a:effectLst/>
                    <a:latin typeface="Times New Roman" panose="02020603050405020304" pitchFamily="18" charset="0"/>
                    <a:ea typeface="Calibri" panose="020F0502020204030204" pitchFamily="34" charset="0"/>
                  </a:rPr>
                  <a:t> time independent wave equation. </a:t>
                </a:r>
                <a:endParaRPr lang="en-IN" sz="2000" dirty="0"/>
              </a:p>
            </p:txBody>
          </p:sp>
        </mc:Choice>
        <mc:Fallback xmlns="">
          <p:sp>
            <p:nvSpPr>
              <p:cNvPr id="6" name="TextBox 5">
                <a:extLst>
                  <a:ext uri="{FF2B5EF4-FFF2-40B4-BE49-F238E27FC236}">
                    <a16:creationId xmlns:a16="http://schemas.microsoft.com/office/drawing/2014/main" id="{A3C0D757-0074-467F-AAE6-E434377945EB}"/>
                  </a:ext>
                </a:extLst>
              </p:cNvPr>
              <p:cNvSpPr txBox="1">
                <a:spLocks noRot="1" noChangeAspect="1" noMove="1" noResize="1" noEditPoints="1" noAdjustHandles="1" noChangeArrowheads="1" noChangeShapeType="1" noTextEdit="1"/>
              </p:cNvSpPr>
              <p:nvPr/>
            </p:nvSpPr>
            <p:spPr>
              <a:xfrm>
                <a:off x="457199" y="602842"/>
                <a:ext cx="10047515" cy="3073405"/>
              </a:xfrm>
              <a:prstGeom prst="rect">
                <a:avLst/>
              </a:prstGeom>
              <a:blipFill>
                <a:blip r:embed="rId3"/>
                <a:stretch>
                  <a:fillRect l="-607" b="-25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E322F1-E451-48D0-B10F-9A579A91DE26}"/>
                  </a:ext>
                </a:extLst>
              </p:cNvPr>
              <p:cNvSpPr txBox="1"/>
              <p:nvPr/>
            </p:nvSpPr>
            <p:spPr>
              <a:xfrm>
                <a:off x="555170" y="3860375"/>
                <a:ext cx="9851571" cy="1628459"/>
              </a:xfrm>
              <a:prstGeom prst="rect">
                <a:avLst/>
              </a:prstGeom>
              <a:noFill/>
            </p:spPr>
            <p:txBody>
              <a:bodyPr wrap="square">
                <a:spAutoFit/>
              </a:bodyPr>
              <a:lstStyle/>
              <a:p>
                <a:pPr indent="342900" algn="just">
                  <a:lnSpc>
                    <a:spcPct val="13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If we consider one-dimensional motion, i.e., particle moving along x-direction only, then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Schroedinger’s</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equation (9) reduces to </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32000"/>
                  </a:lnSpc>
                  <a:spcAft>
                    <a:spcPts val="1000"/>
                  </a:spcAft>
                  <a:tabLst>
                    <a:tab pos="342900" algn="l"/>
                  </a:tabLst>
                </a:pPr>
                <a14:m>
                  <m:oMath xmlns:m="http://schemas.openxmlformats.org/officeDocument/2006/math">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𝑑𝑥</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8</m:t>
                        </m:r>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2 </m:t>
                            </m:r>
                          </m:sup>
                        </m:sSup>
                      </m:den>
                    </m:f>
                    <m:d>
                      <m:d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e>
                    </m:d>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(10)</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ADE322F1-E451-48D0-B10F-9A579A91DE26}"/>
                  </a:ext>
                </a:extLst>
              </p:cNvPr>
              <p:cNvSpPr txBox="1">
                <a:spLocks noRot="1" noChangeAspect="1" noMove="1" noResize="1" noEditPoints="1" noAdjustHandles="1" noChangeArrowheads="1" noChangeShapeType="1" noTextEdit="1"/>
              </p:cNvSpPr>
              <p:nvPr/>
            </p:nvSpPr>
            <p:spPr>
              <a:xfrm>
                <a:off x="555170" y="3860375"/>
                <a:ext cx="9851571" cy="1628459"/>
              </a:xfrm>
              <a:prstGeom prst="rect">
                <a:avLst/>
              </a:prstGeom>
              <a:blipFill>
                <a:blip r:embed="rId4"/>
                <a:stretch>
                  <a:fillRect l="-619" r="-681" b="-1498"/>
                </a:stretch>
              </a:blipFill>
            </p:spPr>
            <p:txBody>
              <a:bodyPr/>
              <a:lstStyle/>
              <a:p>
                <a:r>
                  <a:rPr lang="en-IN">
                    <a:noFill/>
                  </a:rPr>
                  <a:t> </a:t>
                </a:r>
              </a:p>
            </p:txBody>
          </p:sp>
        </mc:Fallback>
      </mc:AlternateContent>
    </p:spTree>
    <p:extLst>
      <p:ext uri="{BB962C8B-B14F-4D97-AF65-F5344CB8AC3E}">
        <p14:creationId xmlns:p14="http://schemas.microsoft.com/office/powerpoint/2010/main" val="1304507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36DC84-D169-4FD6-A6F0-0F6007C3ED7E}"/>
                  </a:ext>
                </a:extLst>
              </p:cNvPr>
              <p:cNvSpPr txBox="1"/>
              <p:nvPr/>
            </p:nvSpPr>
            <p:spPr>
              <a:xfrm>
                <a:off x="457199" y="650193"/>
                <a:ext cx="10003971" cy="1751633"/>
              </a:xfrm>
              <a:prstGeom prst="rect">
                <a:avLst/>
              </a:prstGeom>
              <a:noFill/>
            </p:spPr>
            <p:txBody>
              <a:bodyPr wrap="square">
                <a:spAutoFit/>
              </a:bodyPr>
              <a:lstStyle/>
              <a:p>
                <a:pPr algn="just">
                  <a:lnSpc>
                    <a:spcPct val="13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Taking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den>
                    </m:f>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(where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 a reduced Planck’s constant) in equation (9),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Schroedinger’s</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wave equation may be rewritten as </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32000"/>
                  </a:lnSpc>
                  <a:spcAft>
                    <a:spcPts val="1000"/>
                  </a:spcAft>
                  <a:tabLst>
                    <a:tab pos="342900" algn="l"/>
                  </a:tabLst>
                </a:pPr>
                <a14:m>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2 </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(11)</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B736DC84-D169-4FD6-A6F0-0F6007C3ED7E}"/>
                  </a:ext>
                </a:extLst>
              </p:cNvPr>
              <p:cNvSpPr txBox="1">
                <a:spLocks noRot="1" noChangeAspect="1" noMove="1" noResize="1" noEditPoints="1" noAdjustHandles="1" noChangeArrowheads="1" noChangeShapeType="1" noTextEdit="1"/>
              </p:cNvSpPr>
              <p:nvPr/>
            </p:nvSpPr>
            <p:spPr>
              <a:xfrm>
                <a:off x="457199" y="650193"/>
                <a:ext cx="10003971" cy="1751633"/>
              </a:xfrm>
              <a:prstGeom prst="rect">
                <a:avLst/>
              </a:prstGeom>
              <a:blipFill>
                <a:blip r:embed="rId3"/>
                <a:stretch>
                  <a:fillRect l="-609" r="-609" b="-1742"/>
                </a:stretch>
              </a:blipFill>
            </p:spPr>
            <p:txBody>
              <a:bodyPr/>
              <a:lstStyle/>
              <a:p>
                <a:r>
                  <a:rPr lang="en-IN">
                    <a:noFill/>
                  </a:rPr>
                  <a:t> </a:t>
                </a:r>
              </a:p>
            </p:txBody>
          </p:sp>
        </mc:Fallback>
      </mc:AlternateContent>
    </p:spTree>
    <p:extLst>
      <p:ext uri="{BB962C8B-B14F-4D97-AF65-F5344CB8AC3E}">
        <p14:creationId xmlns:p14="http://schemas.microsoft.com/office/powerpoint/2010/main" val="1896037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extBox 5">
            <a:extLst>
              <a:ext uri="{FF2B5EF4-FFF2-40B4-BE49-F238E27FC236}">
                <a16:creationId xmlns:a16="http://schemas.microsoft.com/office/drawing/2014/main" id="{D289667C-4B70-486B-AFF7-BEB7D14D4EC0}"/>
              </a:ext>
            </a:extLst>
          </p:cNvPr>
          <p:cNvSpPr txBox="1"/>
          <p:nvPr/>
        </p:nvSpPr>
        <p:spPr>
          <a:xfrm>
            <a:off x="2291089" y="243578"/>
            <a:ext cx="6733167" cy="509627"/>
          </a:xfrm>
          <a:prstGeom prst="rect">
            <a:avLst/>
          </a:prstGeom>
          <a:noFill/>
        </p:spPr>
        <p:txBody>
          <a:bodyPr wrap="square">
            <a:spAutoFit/>
          </a:bodyPr>
          <a:lstStyle/>
          <a:p>
            <a:pPr>
              <a:lnSpc>
                <a:spcPct val="122000"/>
              </a:lnSpc>
              <a:spcAft>
                <a:spcPts val="1000"/>
              </a:spcAft>
              <a:tabLst>
                <a:tab pos="342900" algn="l"/>
              </a:tabLst>
            </a:pPr>
            <a:r>
              <a:rPr lang="en-US" sz="2400" b="1"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Schroedinger’s</a:t>
            </a:r>
            <a:r>
              <a:rPr lang="en-US" sz="24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time dependent wave equation</a:t>
            </a:r>
            <a:endParaRPr lang="en-IN" sz="2400"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3756FB-2CB4-47B9-BA63-F212844E70F7}"/>
                  </a:ext>
                </a:extLst>
              </p:cNvPr>
              <p:cNvSpPr txBox="1"/>
              <p:nvPr/>
            </p:nvSpPr>
            <p:spPr>
              <a:xfrm>
                <a:off x="457199" y="1028215"/>
                <a:ext cx="10558438" cy="3969805"/>
              </a:xfrm>
              <a:prstGeom prst="rect">
                <a:avLst/>
              </a:prstGeom>
              <a:noFill/>
            </p:spPr>
            <p:txBody>
              <a:bodyPr wrap="square">
                <a:spAutoFit/>
              </a:bodyPr>
              <a:lstStyle/>
              <a:p>
                <a:pPr algn="just">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can easily derive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Schroedinger’s</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time dependent wave equation by eliminating ‘E’ from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Schroedinger’s</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time independent wave equation.</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Differentiating equation (3) with respect to time t, we get</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 xmlns:m="http://schemas.openxmlformats.org/officeDocument/2006/math">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𝜋𝜈</m:t>
                        </m:r>
                      </m:e>
                    </m:d>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sup>
                    </m:sSup>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𝜋𝜈</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22000"/>
                  </a:lnSpc>
                  <a:spcAft>
                    <a:spcPts val="1000"/>
                  </a:spcAft>
                  <a:tabLst>
                    <a:tab pos="342900" algn="l"/>
                  </a:tabLst>
                </a:pP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𝜈</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𝜈</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num>
                        <m:den>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den>
                          </m:f>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m:oMathPara>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1E3756FB-2CB4-47B9-BA63-F212844E70F7}"/>
                  </a:ext>
                </a:extLst>
              </p:cNvPr>
              <p:cNvSpPr txBox="1">
                <a:spLocks noRot="1" noChangeAspect="1" noMove="1" noResize="1" noEditPoints="1" noAdjustHandles="1" noChangeArrowheads="1" noChangeShapeType="1" noTextEdit="1"/>
              </p:cNvSpPr>
              <p:nvPr/>
            </p:nvSpPr>
            <p:spPr>
              <a:xfrm>
                <a:off x="457199" y="1028215"/>
                <a:ext cx="10558438" cy="3969805"/>
              </a:xfrm>
              <a:prstGeom prst="rect">
                <a:avLst/>
              </a:prstGeom>
              <a:blipFill>
                <a:blip r:embed="rId3"/>
                <a:stretch>
                  <a:fillRect l="-577" r="-5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E3A80C-032E-4172-A3AD-597DF245E5BA}"/>
                  </a:ext>
                </a:extLst>
              </p:cNvPr>
              <p:cNvSpPr txBox="1"/>
              <p:nvPr/>
            </p:nvSpPr>
            <p:spPr>
              <a:xfrm>
                <a:off x="661306" y="4799694"/>
                <a:ext cx="6096000" cy="1559914"/>
              </a:xfrm>
              <a:prstGeom prst="rect">
                <a:avLst/>
              </a:prstGeom>
              <a:noFill/>
            </p:spPr>
            <p:txBody>
              <a:bodyPr wrap="square">
                <a:spAutoFit/>
              </a:bodyPr>
              <a:lstStyle/>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Multiplying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on both sides,</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den>
                          </m:f>
                        </m:e>
                      </m:d>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m:oMathPara>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44E3A80C-032E-4172-A3AD-597DF245E5BA}"/>
                  </a:ext>
                </a:extLst>
              </p:cNvPr>
              <p:cNvSpPr txBox="1">
                <a:spLocks noRot="1" noChangeAspect="1" noMove="1" noResize="1" noEditPoints="1" noAdjustHandles="1" noChangeArrowheads="1" noChangeShapeType="1" noTextEdit="1"/>
              </p:cNvSpPr>
              <p:nvPr/>
            </p:nvSpPr>
            <p:spPr>
              <a:xfrm>
                <a:off x="661306" y="4799694"/>
                <a:ext cx="6096000" cy="1559914"/>
              </a:xfrm>
              <a:prstGeom prst="rect">
                <a:avLst/>
              </a:prstGeom>
              <a:blipFill>
                <a:blip r:embed="rId4"/>
                <a:stretch>
                  <a:fillRect l="-1000"/>
                </a:stretch>
              </a:blipFill>
            </p:spPr>
            <p:txBody>
              <a:bodyPr/>
              <a:lstStyle/>
              <a:p>
                <a:r>
                  <a:rPr lang="en-IN">
                    <a:noFill/>
                  </a:rPr>
                  <a:t> </a:t>
                </a:r>
              </a:p>
            </p:txBody>
          </p:sp>
        </mc:Fallback>
      </mc:AlternateContent>
    </p:spTree>
    <p:extLst>
      <p:ext uri="{BB962C8B-B14F-4D97-AF65-F5344CB8AC3E}">
        <p14:creationId xmlns:p14="http://schemas.microsoft.com/office/powerpoint/2010/main" val="2925244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F8F01-77F5-43AC-BA38-28CC912E9E65}"/>
                  </a:ext>
                </a:extLst>
              </p:cNvPr>
              <p:cNvSpPr txBox="1"/>
              <p:nvPr/>
            </p:nvSpPr>
            <p:spPr>
              <a:xfrm>
                <a:off x="223862" y="194733"/>
                <a:ext cx="11652451" cy="4623253"/>
              </a:xfrm>
              <a:prstGeom prst="rect">
                <a:avLst/>
              </a:prstGeom>
              <a:noFill/>
            </p:spPr>
            <p:txBody>
              <a:bodyPr wrap="square">
                <a:spAutoFit/>
              </a:bodyPr>
              <a:lstStyle/>
              <a:p>
                <a:pPr indent="228600">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r>
                        <a:rPr lang="en-US" sz="20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m:oMathPara>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ћ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(12)</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Substituting the value of </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from eq. (12) in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Schroedinger’s</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time independent wave equation (11), we have</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2 </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2 </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=0</m:t>
                      </m:r>
                    </m:oMath>
                  </m:oMathPara>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2 </m:t>
                              </m:r>
                            </m:sup>
                          </m:sSup>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ћ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=0</m:t>
                      </m:r>
                    </m:oMath>
                  </m:oMathPara>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EBBF8F01-77F5-43AC-BA38-28CC912E9E65}"/>
                  </a:ext>
                </a:extLst>
              </p:cNvPr>
              <p:cNvSpPr txBox="1">
                <a:spLocks noRot="1" noChangeAspect="1" noMove="1" noResize="1" noEditPoints="1" noAdjustHandles="1" noChangeArrowheads="1" noChangeShapeType="1" noTextEdit="1"/>
              </p:cNvSpPr>
              <p:nvPr/>
            </p:nvSpPr>
            <p:spPr>
              <a:xfrm>
                <a:off x="223862" y="194733"/>
                <a:ext cx="11652451" cy="4623253"/>
              </a:xfrm>
              <a:prstGeom prst="rect">
                <a:avLst/>
              </a:prstGeom>
              <a:blipFill>
                <a:blip r:embed="rId3"/>
                <a:stretch>
                  <a:fillRect l="-5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558A8B-FAAC-4E38-B141-5FBDF4DB3DCC}"/>
                  </a:ext>
                </a:extLst>
              </p:cNvPr>
              <p:cNvSpPr txBox="1"/>
              <p:nvPr/>
            </p:nvSpPr>
            <p:spPr>
              <a:xfrm>
                <a:off x="1487915" y="4682316"/>
                <a:ext cx="10003972" cy="1831142"/>
              </a:xfrm>
              <a:prstGeom prst="rect">
                <a:avLst/>
              </a:prstGeom>
              <a:noFill/>
            </p:spPr>
            <p:txBody>
              <a:bodyPr wrap="square">
                <a:spAutoFit/>
              </a:bodyPr>
              <a:lstStyle/>
              <a:p>
                <a:pPr>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sSup>
                        <m:sSupPr>
                          <m:ctrlPr>
                            <a:rPr lang="en-IN"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num>
                        <m:den>
                          <m:sSup>
                            <m:sSup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2 </m:t>
                              </m:r>
                            </m:sup>
                          </m:sSup>
                        </m:den>
                      </m:f>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ћ </m:t>
                      </m:r>
                      <m:f>
                        <m:f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den>
                    </m:f>
                    <m:sSup>
                      <m:sSup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ћ </m:t>
                    </m:r>
                    <m:f>
                      <m:f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oMath>
                </a14:m>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(13)</a:t>
                </a:r>
                <a:endPar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equation is known as derive Schrodinger’s time dependent wave equation.</a:t>
                </a:r>
                <a:endPar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AD558A8B-FAAC-4E38-B141-5FBDF4DB3DCC}"/>
                  </a:ext>
                </a:extLst>
              </p:cNvPr>
              <p:cNvSpPr txBox="1">
                <a:spLocks noRot="1" noChangeAspect="1" noMove="1" noResize="1" noEditPoints="1" noAdjustHandles="1" noChangeArrowheads="1" noChangeShapeType="1" noTextEdit="1"/>
              </p:cNvSpPr>
              <p:nvPr/>
            </p:nvSpPr>
            <p:spPr>
              <a:xfrm>
                <a:off x="1487915" y="4682316"/>
                <a:ext cx="10003972" cy="1831142"/>
              </a:xfrm>
              <a:prstGeom prst="rect">
                <a:avLst/>
              </a:prstGeom>
              <a:blipFill>
                <a:blip r:embed="rId4"/>
                <a:stretch>
                  <a:fillRect l="-488" b="-4333"/>
                </a:stretch>
              </a:blipFill>
            </p:spPr>
            <p:txBody>
              <a:bodyPr/>
              <a:lstStyle/>
              <a:p>
                <a:r>
                  <a:rPr lang="en-IN">
                    <a:noFill/>
                  </a:rPr>
                  <a:t> </a:t>
                </a:r>
              </a:p>
            </p:txBody>
          </p:sp>
        </mc:Fallback>
      </mc:AlternateContent>
    </p:spTree>
    <p:extLst>
      <p:ext uri="{BB962C8B-B14F-4D97-AF65-F5344CB8AC3E}">
        <p14:creationId xmlns:p14="http://schemas.microsoft.com/office/powerpoint/2010/main" val="28781030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6810A6-AB84-4256-99BB-5A899BDDFA4A}"/>
                  </a:ext>
                </a:extLst>
              </p:cNvPr>
              <p:cNvSpPr txBox="1"/>
              <p:nvPr/>
            </p:nvSpPr>
            <p:spPr>
              <a:xfrm>
                <a:off x="1011665" y="383888"/>
                <a:ext cx="10003972" cy="5661293"/>
              </a:xfrm>
              <a:prstGeom prst="rect">
                <a:avLst/>
              </a:prstGeom>
              <a:noFill/>
            </p:spPr>
            <p:txBody>
              <a:bodyPr wrap="square">
                <a:spAutoFit/>
              </a:bodyPr>
              <a:lstStyle/>
              <a:p>
                <a:pPr>
                  <a:lnSpc>
                    <a:spcPct val="122000"/>
                  </a:lnSpc>
                  <a:spcAft>
                    <a:spcPts val="1000"/>
                  </a:spcAft>
                  <a:tabLst>
                    <a:tab pos="342900" algn="l"/>
                  </a:tabLst>
                </a:pPr>
                <a:endParaRPr lang="en-US" sz="1800" i="1"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 xmlns:m="http://schemas.openxmlformats.org/officeDocument/2006/math">
                    <m:r>
                      <a:rPr lang="en-US" sz="24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m:t>
                        </m:r>
                      </m:den>
                    </m:f>
                    <m:sSup>
                      <m:sSup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4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ћ </m:t>
                    </m:r>
                    <m:f>
                      <m:f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oMath>
                </a14:m>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22000"/>
                  </a:lnSpc>
                  <a:spcAft>
                    <a:spcPts val="1000"/>
                  </a:spcAft>
                  <a:tabLst>
                    <a:tab pos="342900" algn="l"/>
                  </a:tabLst>
                </a:pPr>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4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4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ћ </m:t>
                    </m:r>
                    <m:f>
                      <m:fPr>
                        <m:ctrlPr>
                          <a:rPr lang="en-IN"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den>
                    </m:f>
                  </m:oMath>
                </a14:m>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 </a:t>
                </a:r>
                <a14:m>
                  <m:oMath xmlns:m="http://schemas.openxmlformats.org/officeDocument/2006/math">
                    <m:r>
                      <a:rPr lang="en-US"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𝑉</m:t>
                    </m:r>
                    <m:r>
                      <a:rPr lang="en-US"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n-IN"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ћ</m:t>
                            </m:r>
                          </m:e>
                          <m:sup>
                            <m:r>
                              <a:rPr lang="en-US"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r>
                          <a:rPr lang="en-US"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𝑚</m:t>
                        </m:r>
                      </m:den>
                    </m:f>
                    <m:sSup>
                      <m:sSupPr>
                        <m:ctrlPr>
                          <a:rPr lang="en-IN"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40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e>
                      <m:sup>
                        <m:r>
                          <a:rPr lang="en-US"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sup>
                    </m:sSup>
                  </m:oMath>
                </a14:m>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𝛹</m:t>
                    </m:r>
                  </m:oMath>
                </a14:m>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(14)</a:t>
                </a:r>
              </a:p>
              <a:p>
                <a:pPr>
                  <a:lnSpc>
                    <a:spcPct val="122000"/>
                  </a:lnSpc>
                  <a:spcAft>
                    <a:spcPts val="1000"/>
                  </a:spcAft>
                  <a:tabLst>
                    <a:tab pos="342900" algn="l"/>
                  </a:tabLs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a:lnSpc>
                    <a:spcPct val="122000"/>
                  </a:lnSpc>
                  <a:spcAft>
                    <a:spcPts val="1000"/>
                  </a:spcAft>
                  <a:tabLst>
                    <a:tab pos="342900" algn="l"/>
                  </a:tabLs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800"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14:m>
                  <m:oMath xmlns:m="http://schemas.openxmlformats.org/officeDocument/2006/math">
                    <m:r>
                      <a:rPr lang="en-US" sz="2800" i="1" u="sng"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a14:m>
                <a:r>
                  <a:rPr lang="en-US" sz="2800"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H</a:t>
                </a:r>
                <a14:m>
                  <m:oMath xmlns:m="http://schemas.openxmlformats.org/officeDocument/2006/math">
                    <m:r>
                      <a:rPr lang="en-US" sz="2800" i="1" u="sng">
                        <a:solidFill>
                          <a:srgbClr val="000000"/>
                        </a:solidFill>
                        <a:latin typeface="Cambria Math" panose="02040503050406030204" pitchFamily="18" charset="0"/>
                        <a:ea typeface="Calibri" panose="020F0502020204030204" pitchFamily="34" charset="0"/>
                        <a:cs typeface="Times New Roman" panose="02020603050405020304" pitchFamily="18" charset="0"/>
                      </a:rPr>
                      <m:t>𝛹</m:t>
                    </m:r>
                  </m:oMath>
                </a14:m>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(15)</a:t>
                </a:r>
              </a:p>
              <a:p>
                <a:pPr>
                  <a:lnSpc>
                    <a:spcPct val="122000"/>
                  </a:lnSpc>
                  <a:spcAft>
                    <a:spcPts val="1000"/>
                  </a:spcAft>
                  <a:tabLst>
                    <a:tab pos="342900" algn="l"/>
                  </a:tabLst>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where,      E is the energy operator given by   E =</a:t>
                </a:r>
                <a14:m>
                  <m:oMath xmlns:m="http://schemas.openxmlformats.org/officeDocument/2006/math">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ћ </m:t>
                    </m:r>
                    <m:f>
                      <m:fPr>
                        <m:ctrlPr>
                          <a:rPr lang="en-IN"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num>
                      <m:den>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𝑡</m:t>
                        </m:r>
                      </m:den>
                    </m:f>
                  </m:oMath>
                </a14:m>
                <a:endPar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 is called Hamiltonian Operator, given by   H = </a:t>
                </a:r>
                <a14:m>
                  <m:oMath xmlns:m="http://schemas.openxmlformats.org/officeDocument/2006/math">
                    <m:r>
                      <a:rPr lang="en-US" sz="200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𝑉</m:t>
                    </m:r>
                    <m:r>
                      <a:rPr lang="en-US" sz="20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ћ</m:t>
                            </m:r>
                          </m:e>
                          <m:sup>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𝑚</m:t>
                        </m:r>
                      </m:den>
                    </m:f>
                    <m:sSup>
                      <m:sSupPr>
                        <m:ctrlPr>
                          <a:rPr lang="en-IN"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00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equation is known as derive Schrodinger’s time dependent wave equation.</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BD6810A6-AB84-4256-99BB-5A899BDDFA4A}"/>
                  </a:ext>
                </a:extLst>
              </p:cNvPr>
              <p:cNvSpPr txBox="1">
                <a:spLocks noRot="1" noChangeAspect="1" noMove="1" noResize="1" noEditPoints="1" noAdjustHandles="1" noChangeArrowheads="1" noChangeShapeType="1" noTextEdit="1"/>
              </p:cNvSpPr>
              <p:nvPr/>
            </p:nvSpPr>
            <p:spPr>
              <a:xfrm>
                <a:off x="1011665" y="383888"/>
                <a:ext cx="10003972" cy="5661293"/>
              </a:xfrm>
              <a:prstGeom prst="rect">
                <a:avLst/>
              </a:prstGeom>
              <a:blipFill>
                <a:blip r:embed="rId3"/>
                <a:stretch>
                  <a:fillRect l="-670" b="-861"/>
                </a:stretch>
              </a:blipFill>
            </p:spPr>
            <p:txBody>
              <a:bodyPr/>
              <a:lstStyle/>
              <a:p>
                <a:r>
                  <a:rPr lang="en-IN">
                    <a:noFill/>
                  </a:rPr>
                  <a:t> </a:t>
                </a:r>
              </a:p>
            </p:txBody>
          </p:sp>
        </mc:Fallback>
      </mc:AlternateContent>
    </p:spTree>
    <p:extLst>
      <p:ext uri="{BB962C8B-B14F-4D97-AF65-F5344CB8AC3E}">
        <p14:creationId xmlns:p14="http://schemas.microsoft.com/office/powerpoint/2010/main" val="4275880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3" name="TextBox 2">
            <a:extLst>
              <a:ext uri="{FF2B5EF4-FFF2-40B4-BE49-F238E27FC236}">
                <a16:creationId xmlns:a16="http://schemas.microsoft.com/office/drawing/2014/main" id="{9899CDD4-220E-4E44-AFFC-B2375BC6E964}"/>
              </a:ext>
            </a:extLst>
          </p:cNvPr>
          <p:cNvSpPr txBox="1"/>
          <p:nvPr/>
        </p:nvSpPr>
        <p:spPr>
          <a:xfrm>
            <a:off x="2383975" y="315680"/>
            <a:ext cx="5519057"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Particle in one – Dimensional box</a:t>
            </a:r>
            <a:endParaRPr lang="en-IN" sz="28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222863-4C68-42DD-9F27-B8753BF9162D}"/>
              </a:ext>
            </a:extLst>
          </p:cNvPr>
          <p:cNvSpPr txBox="1"/>
          <p:nvPr/>
        </p:nvSpPr>
        <p:spPr>
          <a:xfrm>
            <a:off x="446313" y="1306286"/>
            <a:ext cx="6792686" cy="5847755"/>
          </a:xfrm>
          <a:prstGeom prst="rect">
            <a:avLst/>
          </a:prstGeom>
          <a:noFill/>
        </p:spPr>
        <p:txBody>
          <a:bodyPr wrap="square" rtlCol="0">
            <a:spAutoFit/>
          </a:bodyPr>
          <a:lstStyle/>
          <a:p>
            <a:pPr algn="just"/>
            <a:r>
              <a:rPr lang="en-US" sz="2200" dirty="0">
                <a:solidFill>
                  <a:srgbClr val="000000"/>
                </a:solidFill>
                <a:effectLst/>
                <a:latin typeface="Times New Roman" panose="02020603050405020304" pitchFamily="18" charset="0"/>
                <a:ea typeface="Calibri" panose="020F0502020204030204" pitchFamily="34" charset="0"/>
              </a:rPr>
              <a:t>Consider a particle of mass ‘m’ moving inside a box along the x-axis.</a:t>
            </a:r>
          </a:p>
          <a:p>
            <a:pPr algn="just"/>
            <a:r>
              <a:rPr lang="en-US" sz="2200" dirty="0">
                <a:solidFill>
                  <a:srgbClr val="000000"/>
                </a:solidFill>
                <a:latin typeface="Times New Roman" panose="02020603050405020304" pitchFamily="18" charset="0"/>
                <a:ea typeface="Calibri" panose="020F0502020204030204" pitchFamily="34" charset="0"/>
              </a:rPr>
              <a:t>This particle is bouncing back and forth between the </a:t>
            </a:r>
            <a:r>
              <a:rPr lang="en-US" sz="2200" dirty="0">
                <a:solidFill>
                  <a:srgbClr val="000000"/>
                </a:solidFill>
                <a:effectLst/>
                <a:latin typeface="Times New Roman" panose="02020603050405020304" pitchFamily="18" charset="0"/>
                <a:ea typeface="Calibri" panose="020F0502020204030204" pitchFamily="34" charset="0"/>
              </a:rPr>
              <a:t>two rigid walls of the box at  x = 0 and x = a.</a:t>
            </a:r>
          </a:p>
          <a:p>
            <a:pPr algn="just"/>
            <a:endParaRPr lang="en-US" sz="2200" dirty="0">
              <a:solidFill>
                <a:srgbClr val="000000"/>
              </a:solidFill>
              <a:latin typeface="Times New Roman" panose="02020603050405020304" pitchFamily="18" charset="0"/>
              <a:ea typeface="Calibri" panose="020F0502020204030204" pitchFamily="34" charset="0"/>
            </a:endParaRPr>
          </a:p>
          <a:p>
            <a:pPr algn="just"/>
            <a:r>
              <a:rPr lang="en-US" sz="2200" dirty="0">
                <a:solidFill>
                  <a:srgbClr val="000000"/>
                </a:solidFill>
                <a:latin typeface="Times New Roman" panose="02020603050405020304" pitchFamily="18" charset="0"/>
                <a:ea typeface="Calibri" panose="020F0502020204030204" pitchFamily="34" charset="0"/>
              </a:rPr>
              <a:t>While moving, the particle may collide with the walls and undergo perfectly elastic collisions.</a:t>
            </a:r>
          </a:p>
          <a:p>
            <a:pPr algn="just"/>
            <a:endParaRPr lang="en-US" sz="2200" dirty="0">
              <a:solidFill>
                <a:srgbClr val="000000"/>
              </a:solidFill>
              <a:effectLst/>
              <a:latin typeface="Times New Roman" panose="02020603050405020304" pitchFamily="18" charset="0"/>
              <a:ea typeface="Calibri" panose="020F0502020204030204" pitchFamily="34" charset="0"/>
            </a:endParaRPr>
          </a:p>
          <a:p>
            <a:pPr algn="just"/>
            <a:r>
              <a:rPr lang="en-US" sz="2200" dirty="0">
                <a:solidFill>
                  <a:srgbClr val="000000"/>
                </a:solidFill>
                <a:latin typeface="Times New Roman" panose="02020603050405020304" pitchFamily="18" charset="0"/>
                <a:ea typeface="Calibri" panose="020F0502020204030204" pitchFamily="34" charset="0"/>
              </a:rPr>
              <a:t>Due to elastic collisions, there is no change in energy.  The potential energy (V) of the particle inside the box is constant and may be taken as zero.</a:t>
            </a:r>
          </a:p>
          <a:p>
            <a:pPr algn="just"/>
            <a:endParaRPr lang="en-US" sz="2200" dirty="0">
              <a:solidFill>
                <a:srgbClr val="000000"/>
              </a:solidFill>
              <a:effectLst/>
              <a:latin typeface="Times New Roman" panose="02020603050405020304" pitchFamily="18" charset="0"/>
              <a:ea typeface="Calibri" panose="020F0502020204030204" pitchFamily="34" charset="0"/>
            </a:endParaRPr>
          </a:p>
          <a:p>
            <a:pPr algn="just"/>
            <a:r>
              <a:rPr lang="en-US" sz="2200" dirty="0">
                <a:solidFill>
                  <a:srgbClr val="000000"/>
                </a:solidFill>
                <a:latin typeface="Times New Roman" panose="02020603050405020304" pitchFamily="18" charset="0"/>
                <a:ea typeface="Calibri" panose="020F0502020204030204" pitchFamily="34" charset="0"/>
              </a:rPr>
              <a:t>The walls are infinitely high, and the particle cannot come out of the box.  The potential energy outside the box is infinite.</a:t>
            </a:r>
            <a:endParaRPr lang="en-US" sz="2200" dirty="0">
              <a:solidFill>
                <a:srgbClr val="000000"/>
              </a:solidFill>
              <a:effectLst/>
              <a:latin typeface="Times New Roman" panose="02020603050405020304" pitchFamily="18" charset="0"/>
              <a:ea typeface="Calibri" panose="020F0502020204030204" pitchFamily="34" charset="0"/>
            </a:endParaRPr>
          </a:p>
          <a:p>
            <a:pPr algn="just"/>
            <a:endParaRPr lang="en-US" sz="2200" dirty="0">
              <a:solidFill>
                <a:srgbClr val="000000"/>
              </a:solidFill>
              <a:latin typeface="Times New Roman" panose="02020603050405020304" pitchFamily="18" charset="0"/>
            </a:endParaRPr>
          </a:p>
          <a:p>
            <a:pPr algn="just"/>
            <a:endParaRPr lang="en-IN" sz="2200" dirty="0"/>
          </a:p>
        </p:txBody>
      </p:sp>
      <p:pic>
        <p:nvPicPr>
          <p:cNvPr id="7" name="Picture 4">
            <a:extLst>
              <a:ext uri="{FF2B5EF4-FFF2-40B4-BE49-F238E27FC236}">
                <a16:creationId xmlns:a16="http://schemas.microsoft.com/office/drawing/2014/main" id="{9ED26946-4C18-4AE4-985D-71267D609662}"/>
              </a:ext>
            </a:extLst>
          </p:cNvPr>
          <p:cNvPicPr>
            <a:picLocks noChangeAspect="1" noChangeArrowheads="1"/>
          </p:cNvPicPr>
          <p:nvPr/>
        </p:nvPicPr>
        <p:blipFill>
          <a:blip r:embed="rId3"/>
          <a:srcRect b="4735"/>
          <a:stretch>
            <a:fillRect/>
          </a:stretch>
        </p:blipFill>
        <p:spPr>
          <a:xfrm>
            <a:off x="8018437" y="1438252"/>
            <a:ext cx="3949700" cy="2710084"/>
          </a:xfrm>
          <a:prstGeom prst="rect">
            <a:avLst/>
          </a:prstGeom>
          <a:noFill/>
          <a:ln/>
        </p:spPr>
      </p:pic>
      <p:pic>
        <p:nvPicPr>
          <p:cNvPr id="8" name="Picture 6">
            <a:extLst>
              <a:ext uri="{FF2B5EF4-FFF2-40B4-BE49-F238E27FC236}">
                <a16:creationId xmlns:a16="http://schemas.microsoft.com/office/drawing/2014/main" id="{E96373F9-A721-4740-A03C-FA89F1FE18DD}"/>
              </a:ext>
            </a:extLst>
          </p:cNvPr>
          <p:cNvPicPr>
            <a:picLocks noChangeAspect="1" noChangeArrowheads="1"/>
          </p:cNvPicPr>
          <p:nvPr/>
        </p:nvPicPr>
        <p:blipFill>
          <a:blip r:embed="rId4"/>
          <a:srcRect/>
          <a:stretch>
            <a:fillRect/>
          </a:stretch>
        </p:blipFill>
        <p:spPr bwMode="auto">
          <a:xfrm>
            <a:off x="8729637" y="1836031"/>
            <a:ext cx="2324100" cy="1914525"/>
          </a:xfrm>
          <a:prstGeom prst="rect">
            <a:avLst/>
          </a:prstGeom>
          <a:noFill/>
        </p:spPr>
      </p:pic>
    </p:spTree>
    <p:extLst>
      <p:ext uri="{BB962C8B-B14F-4D97-AF65-F5344CB8AC3E}">
        <p14:creationId xmlns:p14="http://schemas.microsoft.com/office/powerpoint/2010/main" val="393750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6" name="Picture 2">
            <a:extLst>
              <a:ext uri="{FF2B5EF4-FFF2-40B4-BE49-F238E27FC236}">
                <a16:creationId xmlns:a16="http://schemas.microsoft.com/office/drawing/2014/main" id="{1998B8BA-1349-4DC1-B74C-C418FA71D72B}"/>
              </a:ext>
            </a:extLst>
          </p:cNvPr>
          <p:cNvPicPr>
            <a:picLocks noChangeAspect="1" noChangeArrowheads="1"/>
          </p:cNvPicPr>
          <p:nvPr/>
        </p:nvPicPr>
        <p:blipFill>
          <a:blip r:embed="rId3"/>
          <a:srcRect/>
          <a:stretch>
            <a:fillRect/>
          </a:stretch>
        </p:blipFill>
        <p:spPr bwMode="auto">
          <a:xfrm>
            <a:off x="1847850" y="465137"/>
            <a:ext cx="7121978" cy="4456980"/>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CF0C09A1-88C2-4D14-9E71-F0BEE56C837F}"/>
              </a:ext>
            </a:extLst>
          </p:cNvPr>
          <p:cNvSpPr txBox="1"/>
          <p:nvPr/>
        </p:nvSpPr>
        <p:spPr>
          <a:xfrm>
            <a:off x="2525486" y="5304749"/>
            <a:ext cx="60960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V(x) = 0       for         0 &lt; x &lt; a</a:t>
            </a:r>
            <a:endParaRPr lang="en-IN"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V(x) = ∞      for         0 ≥ x ≥ a</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2503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3" name="TextBox 2">
            <a:extLst>
              <a:ext uri="{FF2B5EF4-FFF2-40B4-BE49-F238E27FC236}">
                <a16:creationId xmlns:a16="http://schemas.microsoft.com/office/drawing/2014/main" id="{0224F200-C6E4-4BD1-AF61-D28AE9BBB6D4}"/>
              </a:ext>
            </a:extLst>
          </p:cNvPr>
          <p:cNvSpPr txBox="1"/>
          <p:nvPr/>
        </p:nvSpPr>
        <p:spPr>
          <a:xfrm>
            <a:off x="260326" y="285728"/>
            <a:ext cx="9427959" cy="1785104"/>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Thus, potential function V(x) is expressed as </a:t>
            </a:r>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V(x) = 0       for         0 &lt; x &lt; a</a:t>
            </a:r>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V(x) = ∞      for         0 ≥ x ≥ a</a:t>
            </a:r>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pic>
        <p:nvPicPr>
          <p:cNvPr id="6" name="Picture 5" descr="Image result for particle in one dimensional box">
            <a:extLst>
              <a:ext uri="{FF2B5EF4-FFF2-40B4-BE49-F238E27FC236}">
                <a16:creationId xmlns:a16="http://schemas.microsoft.com/office/drawing/2014/main" id="{54883F7B-331E-4F7B-B58D-DACFF159ADA1}"/>
              </a:ext>
            </a:extLst>
          </p:cNvPr>
          <p:cNvPicPr/>
          <p:nvPr/>
        </p:nvPicPr>
        <p:blipFill>
          <a:blip r:embed="rId3" cstate="print"/>
          <a:srcRect/>
          <a:stretch>
            <a:fillRect/>
          </a:stretch>
        </p:blipFill>
        <p:spPr bwMode="auto">
          <a:xfrm>
            <a:off x="7072222" y="3879703"/>
            <a:ext cx="4271419" cy="2573792"/>
          </a:xfrm>
          <a:prstGeom prst="rect">
            <a:avLst/>
          </a:prstGeom>
          <a:noFill/>
          <a:ln w="9525">
            <a:solidFill>
              <a:schemeClr val="tx1"/>
            </a:solidFill>
            <a:miter lim="800000"/>
            <a:headEnd/>
            <a:tailEnd/>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13BEA2-0AAA-4E38-A7EC-1EDE0866DDC4}"/>
                  </a:ext>
                </a:extLst>
              </p:cNvPr>
              <p:cNvSpPr txBox="1"/>
              <p:nvPr/>
            </p:nvSpPr>
            <p:spPr>
              <a:xfrm>
                <a:off x="271211" y="1597315"/>
                <a:ext cx="11522754" cy="4564776"/>
              </a:xfrm>
              <a:prstGeom prst="rect">
                <a:avLst/>
              </a:prstGeom>
              <a:noFill/>
            </p:spPr>
            <p:txBody>
              <a:bodyPr wrap="square">
                <a:spAutoFit/>
              </a:bodyPr>
              <a:lstStyle/>
              <a:p>
                <a:pPr algn="just">
                  <a:lnSpc>
                    <a:spcPct val="134000"/>
                  </a:lnSpc>
                  <a:spcAft>
                    <a:spcPts val="1000"/>
                  </a:spcAft>
                  <a:tabLst>
                    <a:tab pos="342900"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potential function is known as square well potential.</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34000"/>
                  </a:lnSpc>
                  <a:spcAft>
                    <a:spcPts val="1000"/>
                  </a:spcAft>
                  <a:tabLst>
                    <a:tab pos="342900"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particle cannot move out of the box.  Also, it cannot exist on the walls of the box.  So its wave function Ψ is 0 for x ≤ 0 and x ≥ a.  Our task is to find Ψ  within the box  (i.e.) b/w  x = 0  and x = a.</a:t>
                </a:r>
              </a:p>
              <a:p>
                <a:pPr algn="just">
                  <a:lnSpc>
                    <a:spcPct val="134000"/>
                  </a:lnSpc>
                  <a:spcAft>
                    <a:spcPts val="1000"/>
                  </a:spcAft>
                  <a:tabLst>
                    <a:tab pos="342900" algn="l"/>
                  </a:tabLst>
                </a:pPr>
                <a:r>
                  <a:rPr lang="en-US"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Within the box at V = 0, </a:t>
                </a: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Schrodinger equation can be written as:</a:t>
                </a:r>
                <a:endParaRPr lang="en-IN" sz="22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34000"/>
                  </a:lnSpc>
                  <a:spcAft>
                    <a:spcPts val="1000"/>
                  </a:spcAft>
                  <a:tabLst>
                    <a:tab pos="342900" algn="l"/>
                  </a:tabLst>
                </a:pPr>
                <a:r>
                  <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sSup>
                          <m:sSup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𝑑𝑥</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𝑚𝐸</m:t>
                        </m:r>
                      </m:num>
                      <m:den>
                        <m:sSup>
                          <m:sSup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oMath>
                </a14:m>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(1)</a:t>
                </a:r>
                <a:endParaRPr lang="en-IN" sz="22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34000"/>
                  </a:lnSpc>
                  <a:spcAft>
                    <a:spcPts val="1000"/>
                  </a:spcAft>
                  <a:tabLst>
                    <a:tab pos="342900" algn="l"/>
                  </a:tabLst>
                </a:pPr>
                <a:r>
                  <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num>
                      <m:den>
                        <m:sSup>
                          <m:sSup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𝑑𝑥</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(2)</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34000"/>
                  </a:lnSpc>
                  <a:spcAft>
                    <a:spcPts val="700"/>
                  </a:spcAft>
                  <a:tabLst>
                    <a:tab pos="342900"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a:t>
                </a:r>
                <a14:m>
                  <m:oMath xmlns:m="http://schemas.openxmlformats.org/officeDocument/2006/math">
                    <m:sSup>
                      <m:sSup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𝑚𝐸</m:t>
                        </m:r>
                      </m:num>
                      <m:den>
                        <m:sSup>
                          <m:sSup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3D13BEA2-0AAA-4E38-A7EC-1EDE0866DDC4}"/>
                  </a:ext>
                </a:extLst>
              </p:cNvPr>
              <p:cNvSpPr txBox="1">
                <a:spLocks noRot="1" noChangeAspect="1" noMove="1" noResize="1" noEditPoints="1" noAdjustHandles="1" noChangeArrowheads="1" noChangeShapeType="1" noTextEdit="1"/>
              </p:cNvSpPr>
              <p:nvPr/>
            </p:nvSpPr>
            <p:spPr>
              <a:xfrm>
                <a:off x="271211" y="1597315"/>
                <a:ext cx="11522754" cy="4564776"/>
              </a:xfrm>
              <a:prstGeom prst="rect">
                <a:avLst/>
              </a:prstGeom>
              <a:blipFill>
                <a:blip r:embed="rId4"/>
                <a:stretch>
                  <a:fillRect l="-687" r="-635" b="-267"/>
                </a:stretch>
              </a:blipFill>
            </p:spPr>
            <p:txBody>
              <a:bodyPr/>
              <a:lstStyle/>
              <a:p>
                <a:r>
                  <a:rPr lang="en-IN">
                    <a:noFill/>
                  </a:rPr>
                  <a:t> </a:t>
                </a:r>
              </a:p>
            </p:txBody>
          </p:sp>
        </mc:Fallback>
      </mc:AlternateContent>
    </p:spTree>
    <p:extLst>
      <p:ext uri="{BB962C8B-B14F-4D97-AF65-F5344CB8AC3E}">
        <p14:creationId xmlns:p14="http://schemas.microsoft.com/office/powerpoint/2010/main" val="426392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01257"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44EC5E7A-3AC3-4629-BD39-47CB623149FB}"/>
              </a:ext>
            </a:extLst>
          </p:cNvPr>
          <p:cNvSpPr txBox="1">
            <a:spLocks noChangeArrowheads="1"/>
          </p:cNvSpPr>
          <p:nvPr/>
        </p:nvSpPr>
        <p:spPr bwMode="auto">
          <a:xfrm>
            <a:off x="584198" y="439812"/>
            <a:ext cx="9964049" cy="707886"/>
          </a:xfrm>
          <a:prstGeom prst="rect">
            <a:avLst/>
          </a:prstGeom>
          <a:noFill/>
          <a:ln w="9525">
            <a:noFill/>
            <a:miter lim="800000"/>
            <a:headEnd/>
            <a:tailEnd/>
          </a:ln>
        </p:spPr>
        <p:txBody>
          <a:bodyPr wrap="square">
            <a:spAutoFit/>
          </a:bodyPr>
          <a:lstStyle/>
          <a:p>
            <a:pPr algn="ctr" eaLnBrk="1" hangingPunct="1">
              <a:spcBef>
                <a:spcPct val="50000"/>
              </a:spcBef>
            </a:pPr>
            <a:r>
              <a:rPr lang="en-US" altLang="en-US" sz="4000" b="1" dirty="0">
                <a:solidFill>
                  <a:srgbClr val="CC0000"/>
                </a:solidFill>
              </a:rPr>
              <a:t>Classical Mechanics and Quantum Mechanics</a:t>
            </a:r>
          </a:p>
        </p:txBody>
      </p:sp>
      <p:grpSp>
        <p:nvGrpSpPr>
          <p:cNvPr id="7" name="Group 18">
            <a:extLst>
              <a:ext uri="{FF2B5EF4-FFF2-40B4-BE49-F238E27FC236}">
                <a16:creationId xmlns:a16="http://schemas.microsoft.com/office/drawing/2014/main" id="{4A4E3075-218E-4D77-AA12-730F8C647441}"/>
              </a:ext>
            </a:extLst>
          </p:cNvPr>
          <p:cNvGrpSpPr>
            <a:grpSpLocks/>
          </p:cNvGrpSpPr>
          <p:nvPr/>
        </p:nvGrpSpPr>
        <p:grpSpPr bwMode="auto">
          <a:xfrm>
            <a:off x="478986" y="4025899"/>
            <a:ext cx="4949346" cy="1819548"/>
            <a:chOff x="368" y="2536"/>
            <a:chExt cx="2440" cy="1006"/>
          </a:xfrm>
        </p:grpSpPr>
        <p:sp>
          <p:nvSpPr>
            <p:cNvPr id="8" name="AutoShape 15">
              <a:extLst>
                <a:ext uri="{FF2B5EF4-FFF2-40B4-BE49-F238E27FC236}">
                  <a16:creationId xmlns:a16="http://schemas.microsoft.com/office/drawing/2014/main" id="{B854CD55-2153-410C-A390-DA65347223CF}"/>
                </a:ext>
              </a:extLst>
            </p:cNvPr>
            <p:cNvSpPr>
              <a:spLocks noChangeArrowheads="1"/>
            </p:cNvSpPr>
            <p:nvPr/>
          </p:nvSpPr>
          <p:spPr bwMode="auto">
            <a:xfrm>
              <a:off x="368" y="2536"/>
              <a:ext cx="2440" cy="976"/>
            </a:xfrm>
            <a:prstGeom prst="roundRect">
              <a:avLst>
                <a:gd name="adj" fmla="val 16667"/>
              </a:avLst>
            </a:prstGeom>
            <a:noFill/>
            <a:ln w="9525">
              <a:solidFill>
                <a:schemeClr val="tx1"/>
              </a:solidFill>
              <a:round/>
              <a:headEnd/>
              <a:tailEnd/>
            </a:ln>
          </p:spPr>
          <p:txBody>
            <a:bodyPr wrap="none" anchor="ctr"/>
            <a:lstStyle/>
            <a:p>
              <a:pPr eaLnBrk="1" hangingPunct="1"/>
              <a:endParaRPr lang="en-US" altLang="en-US"/>
            </a:p>
          </p:txBody>
        </p:sp>
        <p:sp>
          <p:nvSpPr>
            <p:cNvPr id="9" name="Text Box 16">
              <a:extLst>
                <a:ext uri="{FF2B5EF4-FFF2-40B4-BE49-F238E27FC236}">
                  <a16:creationId xmlns:a16="http://schemas.microsoft.com/office/drawing/2014/main" id="{2D59046B-D176-43B1-AE0C-787FEDD8470D}"/>
                </a:ext>
              </a:extLst>
            </p:cNvPr>
            <p:cNvSpPr txBox="1">
              <a:spLocks noChangeArrowheads="1"/>
            </p:cNvSpPr>
            <p:nvPr/>
          </p:nvSpPr>
          <p:spPr bwMode="auto">
            <a:xfrm>
              <a:off x="431" y="2572"/>
              <a:ext cx="2377" cy="970"/>
            </a:xfrm>
            <a:prstGeom prst="rect">
              <a:avLst/>
            </a:prstGeom>
            <a:noFill/>
            <a:ln w="9525">
              <a:noFill/>
              <a:miter lim="800000"/>
              <a:headEnd/>
              <a:tailEnd/>
            </a:ln>
          </p:spPr>
          <p:txBody>
            <a:bodyPr wrap="square">
              <a:spAutoFit/>
            </a:bodyPr>
            <a:lstStyle/>
            <a:p>
              <a:pPr eaLnBrk="1" hangingPunct="1">
                <a:spcBef>
                  <a:spcPct val="50000"/>
                </a:spcBef>
              </a:pPr>
              <a:r>
                <a:rPr lang="en-US" altLang="en-US" sz="2400" dirty="0">
                  <a:solidFill>
                    <a:srgbClr val="0000FF"/>
                  </a:solidFill>
                  <a:latin typeface="Times New Roman" panose="02020603050405020304" pitchFamily="18" charset="0"/>
                  <a:cs typeface="Times New Roman" panose="02020603050405020304" pitchFamily="18" charset="0"/>
                </a:rPr>
                <a:t>Classical Mechanics:</a:t>
              </a:r>
              <a:r>
                <a:rPr lang="en-US" altLang="en-US" sz="2400" dirty="0">
                  <a:latin typeface="Times New Roman" panose="02020603050405020304" pitchFamily="18" charset="0"/>
                  <a:cs typeface="Times New Roman" panose="02020603050405020304" pitchFamily="18" charset="0"/>
                </a:rPr>
                <a:t> describing the motion of </a:t>
              </a:r>
              <a:r>
                <a:rPr lang="en-US" altLang="en-US" sz="2400" dirty="0">
                  <a:solidFill>
                    <a:srgbClr val="990000"/>
                  </a:solidFill>
                  <a:latin typeface="Times New Roman" panose="02020603050405020304" pitchFamily="18" charset="0"/>
                  <a:cs typeface="Times New Roman" panose="02020603050405020304" pitchFamily="18" charset="0"/>
                </a:rPr>
                <a:t>macroscopic</a:t>
              </a:r>
              <a:r>
                <a:rPr lang="en-US" altLang="en-US" sz="2400" dirty="0">
                  <a:latin typeface="Times New Roman" panose="02020603050405020304" pitchFamily="18" charset="0"/>
                  <a:cs typeface="Times New Roman" panose="02020603050405020304" pitchFamily="18" charset="0"/>
                </a:rPr>
                <a:t> objects.</a:t>
              </a:r>
            </a:p>
            <a:p>
              <a:pPr eaLnBrk="1" hangingPunct="1">
                <a:spcBef>
                  <a:spcPct val="50000"/>
                </a:spcBef>
              </a:pPr>
              <a:r>
                <a:rPr lang="en-US" altLang="en-US" sz="2400" dirty="0">
                  <a:solidFill>
                    <a:srgbClr val="990000"/>
                  </a:solidFill>
                  <a:latin typeface="Times New Roman" panose="02020603050405020304" pitchFamily="18" charset="0"/>
                  <a:cs typeface="Times New Roman" panose="02020603050405020304" pitchFamily="18" charset="0"/>
                </a:rPr>
                <a:t>Macroscopic: </a:t>
              </a:r>
              <a:r>
                <a:rPr lang="en-US" altLang="en-US" sz="2400" dirty="0">
                  <a:latin typeface="Times New Roman" panose="02020603050405020304" pitchFamily="18" charset="0"/>
                  <a:cs typeface="Times New Roman" panose="02020603050405020304" pitchFamily="18" charset="0"/>
                </a:rPr>
                <a:t>measurable or observable by </a:t>
              </a:r>
              <a:r>
                <a:rPr lang="en-US" altLang="en-US" sz="2400" b="1" dirty="0">
                  <a:solidFill>
                    <a:srgbClr val="FF0000"/>
                  </a:solidFill>
                  <a:latin typeface="Times New Roman" panose="02020603050405020304" pitchFamily="18" charset="0"/>
                  <a:cs typeface="Times New Roman" panose="02020603050405020304" pitchFamily="18" charset="0"/>
                </a:rPr>
                <a:t>naked eyes.</a:t>
              </a:r>
            </a:p>
          </p:txBody>
        </p:sp>
      </p:grpSp>
      <p:grpSp>
        <p:nvGrpSpPr>
          <p:cNvPr id="10" name="Group 19">
            <a:extLst>
              <a:ext uri="{FF2B5EF4-FFF2-40B4-BE49-F238E27FC236}">
                <a16:creationId xmlns:a16="http://schemas.microsoft.com/office/drawing/2014/main" id="{17D01082-CBF7-412A-99EB-A5EC2C8D63E9}"/>
              </a:ext>
            </a:extLst>
          </p:cNvPr>
          <p:cNvGrpSpPr>
            <a:grpSpLocks/>
          </p:cNvGrpSpPr>
          <p:nvPr/>
        </p:nvGrpSpPr>
        <p:grpSpPr bwMode="auto">
          <a:xfrm>
            <a:off x="6426204" y="4000499"/>
            <a:ext cx="4223392" cy="1790693"/>
            <a:chOff x="368" y="2536"/>
            <a:chExt cx="2500" cy="976"/>
          </a:xfrm>
        </p:grpSpPr>
        <p:sp>
          <p:nvSpPr>
            <p:cNvPr id="11" name="AutoShape 20">
              <a:extLst>
                <a:ext uri="{FF2B5EF4-FFF2-40B4-BE49-F238E27FC236}">
                  <a16:creationId xmlns:a16="http://schemas.microsoft.com/office/drawing/2014/main" id="{BB43F383-5DFD-4B14-876C-4D60D786AB32}"/>
                </a:ext>
              </a:extLst>
            </p:cNvPr>
            <p:cNvSpPr>
              <a:spLocks noChangeArrowheads="1"/>
            </p:cNvSpPr>
            <p:nvPr/>
          </p:nvSpPr>
          <p:spPr bwMode="auto">
            <a:xfrm>
              <a:off x="368" y="2536"/>
              <a:ext cx="2440" cy="976"/>
            </a:xfrm>
            <a:prstGeom prst="roundRect">
              <a:avLst>
                <a:gd name="adj" fmla="val 16667"/>
              </a:avLst>
            </a:prstGeom>
            <a:noFill/>
            <a:ln w="9525">
              <a:solidFill>
                <a:schemeClr val="tx1"/>
              </a:solidFill>
              <a:round/>
              <a:headEnd/>
              <a:tailEnd/>
            </a:ln>
          </p:spPr>
          <p:txBody>
            <a:bodyPr wrap="none" anchor="ctr"/>
            <a:lstStyle/>
            <a:p>
              <a:pPr eaLnBrk="1" hangingPunct="1"/>
              <a:endParaRPr lang="en-US" altLang="en-US"/>
            </a:p>
          </p:txBody>
        </p:sp>
        <p:sp>
          <p:nvSpPr>
            <p:cNvPr id="12" name="Text Box 21">
              <a:extLst>
                <a:ext uri="{FF2B5EF4-FFF2-40B4-BE49-F238E27FC236}">
                  <a16:creationId xmlns:a16="http://schemas.microsoft.com/office/drawing/2014/main" id="{96071E32-4249-49EE-993E-7DB3469BD305}"/>
                </a:ext>
              </a:extLst>
            </p:cNvPr>
            <p:cNvSpPr txBox="1">
              <a:spLocks noChangeArrowheads="1"/>
            </p:cNvSpPr>
            <p:nvPr/>
          </p:nvSpPr>
          <p:spPr bwMode="auto">
            <a:xfrm>
              <a:off x="428" y="2628"/>
              <a:ext cx="2440" cy="856"/>
            </a:xfrm>
            <a:prstGeom prst="rect">
              <a:avLst/>
            </a:prstGeom>
            <a:noFill/>
            <a:ln w="9525">
              <a:noFill/>
              <a:miter lim="800000"/>
              <a:headEnd/>
              <a:tailEnd/>
            </a:ln>
          </p:spPr>
          <p:txBody>
            <a:bodyPr wrap="square">
              <a:spAutoFit/>
            </a:bodyPr>
            <a:lstStyle/>
            <a:p>
              <a:pPr eaLnBrk="1" hangingPunct="1">
                <a:spcBef>
                  <a:spcPct val="50000"/>
                </a:spcBef>
              </a:pPr>
              <a:r>
                <a:rPr lang="en-US" altLang="en-US" sz="2400" dirty="0">
                  <a:solidFill>
                    <a:srgbClr val="0000FF"/>
                  </a:solidFill>
                  <a:latin typeface="Times New Roman" panose="02020603050405020304" pitchFamily="18" charset="0"/>
                  <a:cs typeface="Times New Roman" panose="02020603050405020304" pitchFamily="18" charset="0"/>
                </a:rPr>
                <a:t>Quantum Mechanics:</a:t>
              </a:r>
              <a:r>
                <a:rPr lang="en-US" altLang="en-US" sz="2400" dirty="0">
                  <a:latin typeface="Times New Roman" panose="02020603050405020304" pitchFamily="18" charset="0"/>
                  <a:cs typeface="Times New Roman" panose="02020603050405020304" pitchFamily="18" charset="0"/>
                </a:rPr>
                <a:t> describing behavior of systems at </a:t>
              </a:r>
              <a:r>
                <a:rPr lang="en-US" altLang="en-US" sz="2400" b="1" dirty="0">
                  <a:solidFill>
                    <a:srgbClr val="FF0000"/>
                  </a:solidFill>
                  <a:latin typeface="Times New Roman" panose="02020603050405020304" pitchFamily="18" charset="0"/>
                  <a:cs typeface="Times New Roman" panose="02020603050405020304" pitchFamily="18" charset="0"/>
                </a:rPr>
                <a:t>atomic length scales </a:t>
              </a:r>
              <a:r>
                <a:rPr lang="en-US" altLang="en-US" sz="2400" dirty="0">
                  <a:latin typeface="Times New Roman" panose="02020603050405020304" pitchFamily="18" charset="0"/>
                  <a:cs typeface="Times New Roman" panose="02020603050405020304" pitchFamily="18" charset="0"/>
                </a:rPr>
                <a:t>and smaller</a:t>
              </a:r>
              <a:r>
                <a:rPr lang="en-US" altLang="en-US" sz="2400" dirty="0"/>
                <a:t>.</a:t>
              </a:r>
            </a:p>
          </p:txBody>
        </p:sp>
      </p:grpSp>
      <p:sp>
        <p:nvSpPr>
          <p:cNvPr id="3" name="Rectangle: Rounded Corners 2">
            <a:extLst>
              <a:ext uri="{FF2B5EF4-FFF2-40B4-BE49-F238E27FC236}">
                <a16:creationId xmlns:a16="http://schemas.microsoft.com/office/drawing/2014/main" id="{CC0A61CB-37E8-4E72-A1A1-E10A41A6E7C9}"/>
              </a:ext>
            </a:extLst>
          </p:cNvPr>
          <p:cNvSpPr/>
          <p:nvPr/>
        </p:nvSpPr>
        <p:spPr>
          <a:xfrm>
            <a:off x="3363697" y="1377050"/>
            <a:ext cx="4386928" cy="1555733"/>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just"/>
            <a:r>
              <a:rPr lang="en-US" altLang="en-US" sz="2400" dirty="0">
                <a:solidFill>
                  <a:srgbClr val="0000FF"/>
                </a:solidFill>
                <a:latin typeface="Times New Roman" panose="02020603050405020304" pitchFamily="18" charset="0"/>
                <a:cs typeface="Times New Roman" panose="02020603050405020304" pitchFamily="18" charset="0"/>
              </a:rPr>
              <a:t>Mechanics:</a:t>
            </a:r>
            <a:r>
              <a:rPr lang="en-US" altLang="en-US" sz="2400" dirty="0">
                <a:latin typeface="Times New Roman" panose="02020603050405020304" pitchFamily="18" charset="0"/>
                <a:cs typeface="Times New Roman" panose="02020603050405020304" pitchFamily="18" charset="0"/>
              </a:rPr>
              <a:t> the study of  the behavior of physical bodies when subjected to forces or displacements</a:t>
            </a:r>
            <a:endParaRPr lang="en-IN" sz="2400" dirty="0">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192F222C-91E8-4A2A-BF80-BF310D32B812}"/>
              </a:ext>
            </a:extLst>
          </p:cNvPr>
          <p:cNvCxnSpPr/>
          <p:nvPr/>
        </p:nvCxnSpPr>
        <p:spPr>
          <a:xfrm>
            <a:off x="5497286" y="2906483"/>
            <a:ext cx="0" cy="52251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9166C4-CFF8-46F9-BF3B-419E32BB2984}"/>
              </a:ext>
            </a:extLst>
          </p:cNvPr>
          <p:cNvCxnSpPr/>
          <p:nvPr/>
        </p:nvCxnSpPr>
        <p:spPr>
          <a:xfrm>
            <a:off x="3135086" y="3429000"/>
            <a:ext cx="4844143"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271CDE-D606-4E44-8FD0-A076B091BC07}"/>
              </a:ext>
            </a:extLst>
          </p:cNvPr>
          <p:cNvCxnSpPr/>
          <p:nvPr/>
        </p:nvCxnSpPr>
        <p:spPr>
          <a:xfrm>
            <a:off x="3135086" y="3429000"/>
            <a:ext cx="0" cy="5715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23A1E5-E707-4280-9EE3-8EB2BDFDAFF1}"/>
              </a:ext>
            </a:extLst>
          </p:cNvPr>
          <p:cNvCxnSpPr/>
          <p:nvPr/>
        </p:nvCxnSpPr>
        <p:spPr>
          <a:xfrm>
            <a:off x="7979229" y="3429000"/>
            <a:ext cx="0" cy="5715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7" name="Picture 2" descr="Mechanical Animation GIFs - Get the best GIF on GIPHY">
            <a:extLst>
              <a:ext uri="{FF2B5EF4-FFF2-40B4-BE49-F238E27FC236}">
                <a16:creationId xmlns:a16="http://schemas.microsoft.com/office/drawing/2014/main" id="{C793E364-FEAB-4FC9-8650-54F52276905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4198" y="2607732"/>
            <a:ext cx="1722236" cy="11446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gear animated gif image | Mechanical design, Gears, Steel door design">
            <a:extLst>
              <a:ext uri="{FF2B5EF4-FFF2-40B4-BE49-F238E27FC236}">
                <a16:creationId xmlns:a16="http://schemas.microsoft.com/office/drawing/2014/main" id="{6062F28A-FCED-4B74-93DB-0FA8F6BB47C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578" y="1212811"/>
            <a:ext cx="1722239" cy="12916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st Quantum Physics GIFs | Gfycat">
            <a:extLst>
              <a:ext uri="{FF2B5EF4-FFF2-40B4-BE49-F238E27FC236}">
                <a16:creationId xmlns:a16="http://schemas.microsoft.com/office/drawing/2014/main" id="{402509BE-3C35-4238-BB8F-F4C9F3D32CA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530762" y="1147698"/>
            <a:ext cx="2500424" cy="2500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468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69874F-008F-453F-8318-53F922CC70B6}"/>
                  </a:ext>
                </a:extLst>
              </p:cNvPr>
              <p:cNvSpPr txBox="1"/>
              <p:nvPr/>
            </p:nvSpPr>
            <p:spPr>
              <a:xfrm>
                <a:off x="457199" y="533400"/>
                <a:ext cx="9612087" cy="594008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general solution of equation (2) is </a:t>
                </a:r>
              </a:p>
              <a:p>
                <a:endParaRPr lang="en-US" sz="2000" dirty="0">
                  <a:latin typeface="Times New Roman" panose="02020603050405020304" pitchFamily="18" charset="0"/>
                  <a:cs typeface="Times New Roman" panose="02020603050405020304" pitchFamily="18" charset="0"/>
                </a:endParaRPr>
              </a:p>
              <a:p>
                <a14:m>
                  <m:oMath xmlns:m="http://schemas.openxmlformats.org/officeDocument/2006/math">
                    <m:r>
                      <a:rPr lang="en-US" sz="20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d>
                      <m:d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d>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𝑠𝑖𝑛𝑘𝑥</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func>
                      <m:func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cos</m:t>
                        </m:r>
                      </m:fName>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𝑘𝑥</m:t>
                        </m:r>
                      </m:e>
                    </m:func>
                  </m:oMath>
                </a14:m>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(3)</a:t>
                </a:r>
              </a:p>
              <a:p>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boundary conditions are used to evaluate the constants A and B in eq. (3),</a:t>
                </a:r>
              </a:p>
              <a:p>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x = 0, </a:t>
                </a:r>
                <a14:m>
                  <m:oMath xmlns:m="http://schemas.openxmlformats.org/officeDocument/2006/math">
                    <m:r>
                      <a:rPr lang="en-US" sz="20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a14:m>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0 and hence B must be zero.</a:t>
                </a:r>
              </a:p>
              <a:p>
                <a:endPar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i.e.      0  =  A sin 0    +   B  cos 0</a:t>
                </a:r>
              </a:p>
              <a:p>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  =  0           +  B    =    B</a:t>
                </a:r>
              </a:p>
              <a:p>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000"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    =  0</a:t>
                </a:r>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At </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 = a, </a:t>
                </a:r>
                <a14:m>
                  <m:oMath xmlns:m="http://schemas.openxmlformats.org/officeDocument/2006/math">
                    <m:r>
                      <a:rPr lang="en-US" sz="20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oMath>
                </a14:m>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0</a:t>
                </a:r>
              </a:p>
              <a:p>
                <a:endParaRPr lang="en-IN" sz="2000" dirty="0">
                  <a:solidFill>
                    <a:srgbClr val="000000"/>
                  </a:solidFill>
                  <a:latin typeface="Times New Roman" panose="02020603050405020304" pitchFamily="18" charset="0"/>
                  <a:cs typeface="Times New Roman" panose="02020603050405020304" pitchFamily="18" charset="0"/>
                </a:endParaRPr>
              </a:p>
              <a:p>
                <a:r>
                  <a:rPr lang="en-IN" sz="2000" dirty="0">
                    <a:solidFill>
                      <a:srgbClr val="000000"/>
                    </a:solidFill>
                    <a:latin typeface="Times New Roman" panose="02020603050405020304" pitchFamily="18" charset="0"/>
                    <a:cs typeface="Times New Roman" panose="02020603050405020304" pitchFamily="18" charset="0"/>
                  </a:rPr>
                  <a:t>	</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  A sin ka    +   B  cos ka</a:t>
                </a:r>
              </a:p>
              <a:p>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  =  A </a:t>
                </a:r>
                <a:r>
                  <a:rPr lang="en-IN"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sinka</a:t>
                </a:r>
                <a:endPar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Either  A  = 0     or  </a:t>
                </a:r>
                <a:r>
                  <a:rPr lang="en-IN"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sinka</a:t>
                </a:r>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0.</a:t>
                </a:r>
                <a:endPar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p>
            </p:txBody>
          </p:sp>
        </mc:Choice>
        <mc:Fallback xmlns="">
          <p:sp>
            <p:nvSpPr>
              <p:cNvPr id="3" name="TextBox 2">
                <a:extLst>
                  <a:ext uri="{FF2B5EF4-FFF2-40B4-BE49-F238E27FC236}">
                    <a16:creationId xmlns:a16="http://schemas.microsoft.com/office/drawing/2014/main" id="{EB69874F-008F-453F-8318-53F922CC70B6}"/>
                  </a:ext>
                </a:extLst>
              </p:cNvPr>
              <p:cNvSpPr txBox="1">
                <a:spLocks noRot="1" noChangeAspect="1" noMove="1" noResize="1" noEditPoints="1" noAdjustHandles="1" noChangeArrowheads="1" noChangeShapeType="1" noTextEdit="1"/>
              </p:cNvSpPr>
              <p:nvPr/>
            </p:nvSpPr>
            <p:spPr>
              <a:xfrm>
                <a:off x="457199" y="533400"/>
                <a:ext cx="9612087" cy="5940088"/>
              </a:xfrm>
              <a:prstGeom prst="rect">
                <a:avLst/>
              </a:prstGeom>
              <a:blipFill>
                <a:blip r:embed="rId3"/>
                <a:stretch>
                  <a:fillRect l="-634" t="-616"/>
                </a:stretch>
              </a:blipFill>
            </p:spPr>
            <p:txBody>
              <a:bodyPr/>
              <a:lstStyle/>
              <a:p>
                <a:r>
                  <a:rPr lang="en-IN">
                    <a:noFill/>
                  </a:rPr>
                  <a:t> </a:t>
                </a:r>
              </a:p>
            </p:txBody>
          </p:sp>
        </mc:Fallback>
      </mc:AlternateContent>
    </p:spTree>
    <p:extLst>
      <p:ext uri="{BB962C8B-B14F-4D97-AF65-F5344CB8AC3E}">
        <p14:creationId xmlns:p14="http://schemas.microsoft.com/office/powerpoint/2010/main" val="2277249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78B912-098E-481A-96AD-D4BA0596E7BB}"/>
                  </a:ext>
                </a:extLst>
              </p:cNvPr>
              <p:cNvSpPr txBox="1"/>
              <p:nvPr/>
            </p:nvSpPr>
            <p:spPr>
              <a:xfrm>
                <a:off x="355941" y="350119"/>
                <a:ext cx="9593601" cy="5760488"/>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‘A’ cannot be ‘0’  since one of the constants B is already ‘0’.</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sinka</a:t>
                </a:r>
                <a:r>
                  <a:rPr lang="en-US" sz="2200" dirty="0">
                    <a:latin typeface="Times New Roman" panose="02020603050405020304" pitchFamily="18" charset="0"/>
                    <a:cs typeface="Times New Roman" panose="02020603050405020304" pitchFamily="18" charset="0"/>
                  </a:rPr>
                  <a:t>  =  0</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Hence,   ka   =  nπ                    </a:t>
                </a:r>
                <a14:m>
                  <m:oMath xmlns:m="http://schemas.openxmlformats.org/officeDocument/2006/math">
                    <m:r>
                      <a:rPr lang="en-US" sz="2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r>
                      <a:rPr lang="en-US" sz="2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200" i="1">
                            <a:solidFill>
                              <a:srgbClr val="000000"/>
                            </a:solidFill>
                            <a:effectLst/>
                            <a:latin typeface="Cambria Math" panose="020405030504060302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num>
                      <m:den>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𝑎</m:t>
                        </m:r>
                      </m:den>
                    </m:f>
                  </m:oMath>
                </a14:m>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where n is an integer (  1, 2, 3, ... )</a:t>
                </a:r>
              </a:p>
              <a:p>
                <a:endParaRPr lang="en-US" sz="2200" dirty="0">
                  <a:solidFill>
                    <a:srgbClr val="000000"/>
                  </a:solidFill>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IN" sz="2200" i="1" smtClean="0">
                            <a:solidFill>
                              <a:srgbClr val="000000"/>
                            </a:solidFill>
                            <a:effectLst/>
                            <a:latin typeface="Cambria Math" panose="020405030504060302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sub>
                    </m:sSub>
                    <m:d>
                      <m:dPr>
                        <m:ctrlPr>
                          <a:rPr lang="en-US" sz="2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d>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func>
                      <m:funcPr>
                        <m:ctrlPr>
                          <a:rPr lang="en-IN" sz="2200" i="1">
                            <a:solidFill>
                              <a:srgbClr val="000000"/>
                            </a:solidFill>
                            <a:effectLst/>
                            <a:latin typeface="Cambria Math" panose="02040503050406030204" pitchFamily="18" charset="0"/>
                          </a:rPr>
                        </m:ctrlPr>
                      </m:funcPr>
                      <m:fName>
                        <m:r>
                          <m:rPr>
                            <m:sty m:val="p"/>
                          </m:rPr>
                          <a:rPr lang="en-US" sz="2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sin</m:t>
                        </m:r>
                      </m:fName>
                      <m:e>
                        <m:d>
                          <m:dPr>
                            <m:begChr m:val="["/>
                            <m:endChr m:val="]"/>
                            <m:ctrlPr>
                              <a:rPr lang="en-IN" sz="2200" i="1">
                                <a:solidFill>
                                  <a:srgbClr val="000000"/>
                                </a:solidFill>
                                <a:effectLst/>
                                <a:latin typeface="Cambria Math" panose="02040503050406030204" pitchFamily="18" charset="0"/>
                              </a:rPr>
                            </m:ctrlPr>
                          </m:dPr>
                          <m:e>
                            <m:f>
                              <m:fPr>
                                <m:ctrlPr>
                                  <a:rPr lang="en-IN" sz="2200" i="1">
                                    <a:solidFill>
                                      <a:srgbClr val="000000"/>
                                    </a:solidFill>
                                    <a:effectLst/>
                                    <a:latin typeface="Cambria Math" panose="020405030504060302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num>
                              <m:den>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𝑎</m:t>
                                </m:r>
                              </m:den>
                            </m:f>
                          </m:e>
                        </m:d>
                      </m:e>
                    </m:func>
                  </m:oMath>
                </a14:m>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+ 0  </a:t>
                </a:r>
              </a:p>
              <a:p>
                <a:endParaRPr lang="en-US" sz="2200" dirty="0">
                  <a:solidFill>
                    <a:srgbClr val="000000"/>
                  </a:solidFill>
                  <a:latin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cs typeface="Times New Roman" panose="02020603050405020304" pitchFamily="18" charset="0"/>
                  </a:rPr>
                  <a:t>We know that ,   </a:t>
                </a:r>
                <a14:m>
                  <m:oMath xmlns:m="http://schemas.openxmlformats.org/officeDocument/2006/math">
                    <m:sSup>
                      <m:sSupPr>
                        <m:ctrlPr>
                          <a:rPr lang="en-IN" sz="2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𝑚𝐸</m:t>
                        </m:r>
                      </m:num>
                      <m:den>
                        <m:sSup>
                          <m:sSup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ћ</m:t>
                            </m:r>
                          </m:e>
                          <m:sup>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n-IN" sz="2200" i="1" smtClean="0">
                            <a:solidFill>
                              <a:srgbClr val="000000"/>
                            </a:solidFill>
                            <a:effectLst/>
                            <a:latin typeface="Cambria Math" panose="02040503050406030204" pitchFamily="18" charset="0"/>
                            <a:cs typeface="Times New Roman" panose="02020603050405020304" pitchFamily="18" charset="0"/>
                          </a:rPr>
                        </m:ctrlPr>
                      </m:fPr>
                      <m:num>
                        <m:r>
                          <a:rPr lang="en-US" sz="2200" b="0" i="1" smtClean="0">
                            <a:solidFill>
                              <a:srgbClr val="000000"/>
                            </a:solidFill>
                            <a:effectLst/>
                            <a:latin typeface="Cambria Math" panose="02040503050406030204" pitchFamily="18" charset="0"/>
                            <a:cs typeface="Times New Roman" panose="02020603050405020304" pitchFamily="18" charset="0"/>
                          </a:rPr>
                          <m:t>2</m:t>
                        </m:r>
                        <m:r>
                          <a:rPr lang="en-US" sz="2200" b="0" i="1" smtClean="0">
                            <a:solidFill>
                              <a:srgbClr val="000000"/>
                            </a:solidFill>
                            <a:effectLst/>
                            <a:latin typeface="Cambria Math" panose="02040503050406030204" pitchFamily="18" charset="0"/>
                            <a:cs typeface="Times New Roman" panose="02020603050405020304" pitchFamily="18" charset="0"/>
                          </a:rPr>
                          <m:t>𝑚𝐸</m:t>
                        </m:r>
                      </m:num>
                      <m:den>
                        <m:f>
                          <m:fPr>
                            <m:type m:val="skw"/>
                            <m:ctrlPr>
                              <a:rPr lang="en-IN" sz="2200" i="1" smtClean="0">
                                <a:solidFill>
                                  <a:srgbClr val="000000"/>
                                </a:solidFill>
                                <a:effectLst/>
                                <a:latin typeface="Cambria Math" panose="02040503050406030204" pitchFamily="18" charset="0"/>
                                <a:cs typeface="Times New Roman" panose="02020603050405020304" pitchFamily="18" charset="0"/>
                              </a:rPr>
                            </m:ctrlPr>
                          </m:fPr>
                          <m:num>
                            <m:sSup>
                              <m:sSupPr>
                                <m:ctrlPr>
                                  <a:rPr lang="en-IN" sz="2200" i="1" smtClean="0">
                                    <a:solidFill>
                                      <a:srgbClr val="000000"/>
                                    </a:solidFill>
                                    <a:effectLst/>
                                    <a:latin typeface="Cambria Math" panose="02040503050406030204" pitchFamily="18" charset="0"/>
                                    <a:cs typeface="Times New Roman" panose="02020603050405020304" pitchFamily="18" charset="0"/>
                                  </a:rPr>
                                </m:ctrlPr>
                              </m:sSupPr>
                              <m:e>
                                <m:r>
                                  <a:rPr lang="en-US" sz="2200" b="0" i="1" smtClean="0">
                                    <a:solidFill>
                                      <a:srgbClr val="000000"/>
                                    </a:solidFill>
                                    <a:effectLst/>
                                    <a:latin typeface="Cambria Math" panose="02040503050406030204" pitchFamily="18" charset="0"/>
                                    <a:cs typeface="Times New Roman" panose="02020603050405020304" pitchFamily="18" charset="0"/>
                                  </a:rPr>
                                  <m:t>h</m:t>
                                </m:r>
                              </m:e>
                              <m:sup>
                                <m:r>
                                  <a:rPr lang="en-US" sz="2200" b="0" i="1" smtClean="0">
                                    <a:solidFill>
                                      <a:srgbClr val="000000"/>
                                    </a:solidFill>
                                    <a:effectLst/>
                                    <a:latin typeface="Cambria Math" panose="02040503050406030204" pitchFamily="18" charset="0"/>
                                    <a:cs typeface="Times New Roman" panose="02020603050405020304" pitchFamily="18" charset="0"/>
                                  </a:rPr>
                                  <m:t>2</m:t>
                                </m:r>
                              </m:sup>
                            </m:sSup>
                          </m:num>
                          <m:den>
                            <m:sSup>
                              <m:sSupPr>
                                <m:ctrlPr>
                                  <a:rPr lang="en-IN" sz="2200" i="1" smtClean="0">
                                    <a:solidFill>
                                      <a:srgbClr val="000000"/>
                                    </a:solidFill>
                                    <a:effectLst/>
                                    <a:latin typeface="Cambria Math" panose="02040503050406030204" pitchFamily="18" charset="0"/>
                                    <a:cs typeface="Times New Roman" panose="02020603050405020304" pitchFamily="18" charset="0"/>
                                  </a:rPr>
                                </m:ctrlPr>
                              </m:sSupPr>
                              <m:e>
                                <m:r>
                                  <a:rPr lang="en-US" sz="2200" b="0" i="1" smtClean="0">
                                    <a:solidFill>
                                      <a:srgbClr val="000000"/>
                                    </a:solidFill>
                                    <a:effectLst/>
                                    <a:latin typeface="Cambria Math" panose="02040503050406030204" pitchFamily="18" charset="0"/>
                                    <a:cs typeface="Times New Roman" panose="02020603050405020304" pitchFamily="18" charset="0"/>
                                  </a:rPr>
                                  <m:t>4</m:t>
                                </m:r>
                                <m:r>
                                  <a:rPr lang="en-US" sz="22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𝜋</m:t>
                                </m:r>
                              </m:e>
                              <m:sup>
                                <m:r>
                                  <a:rPr lang="en-US" sz="2200" b="0" i="1" smtClean="0">
                                    <a:solidFill>
                                      <a:srgbClr val="000000"/>
                                    </a:solidFill>
                                    <a:effectLst/>
                                    <a:latin typeface="Cambria Math" panose="02040503050406030204" pitchFamily="18" charset="0"/>
                                    <a:cs typeface="Times New Roman" panose="02020603050405020304" pitchFamily="18" charset="0"/>
                                  </a:rPr>
                                  <m:t>2</m:t>
                                </m:r>
                              </m:sup>
                            </m:sSup>
                          </m:den>
                        </m:f>
                      </m:den>
                    </m:f>
                  </m:oMath>
                </a14:m>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n-IN" sz="2200" i="1" smtClean="0">
                            <a:solidFill>
                              <a:srgbClr val="000000"/>
                            </a:solidFill>
                            <a:effectLst/>
                            <a:latin typeface="Cambria Math" panose="02040503050406030204" pitchFamily="18" charset="0"/>
                            <a:cs typeface="Times New Roman" panose="02020603050405020304" pitchFamily="18" charset="0"/>
                          </a:rPr>
                        </m:ctrlPr>
                      </m:fPr>
                      <m:num>
                        <m:r>
                          <a:rPr lang="en-US" sz="2200" b="0" i="1" smtClean="0">
                            <a:solidFill>
                              <a:srgbClr val="000000"/>
                            </a:solidFill>
                            <a:effectLst/>
                            <a:latin typeface="Cambria Math" panose="02040503050406030204" pitchFamily="18" charset="0"/>
                            <a:cs typeface="Times New Roman" panose="02020603050405020304" pitchFamily="18" charset="0"/>
                          </a:rPr>
                          <m:t>8</m:t>
                        </m:r>
                        <m:sSup>
                          <m:sSupPr>
                            <m:ctrlPr>
                              <a:rPr lang="en-US" sz="2200" b="0" i="1" smtClean="0">
                                <a:solidFill>
                                  <a:srgbClr val="000000"/>
                                </a:solidFill>
                                <a:effectLst/>
                                <a:latin typeface="Cambria Math" panose="02040503050406030204" pitchFamily="18" charset="0"/>
                                <a:cs typeface="Times New Roman" panose="02020603050405020304" pitchFamily="18" charset="0"/>
                              </a:rPr>
                            </m:ctrlPr>
                          </m:sSupPr>
                          <m:e>
                            <m:r>
                              <a:rPr lang="en-US" sz="22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𝜋</m:t>
                            </m:r>
                          </m:e>
                          <m:sup>
                            <m:r>
                              <a:rPr lang="en-US" sz="2200" b="0" i="1" smtClean="0">
                                <a:solidFill>
                                  <a:srgbClr val="000000"/>
                                </a:solidFill>
                                <a:effectLst/>
                                <a:latin typeface="Cambria Math" panose="02040503050406030204" pitchFamily="18" charset="0"/>
                                <a:cs typeface="Times New Roman" panose="02020603050405020304" pitchFamily="18" charset="0"/>
                              </a:rPr>
                              <m:t>2</m:t>
                            </m:r>
                          </m:sup>
                        </m:sSup>
                        <m:r>
                          <a:rPr lang="en-US" sz="2200" b="0" i="1" smtClean="0">
                            <a:solidFill>
                              <a:srgbClr val="000000"/>
                            </a:solidFill>
                            <a:effectLst/>
                            <a:latin typeface="Cambria Math" panose="02040503050406030204" pitchFamily="18" charset="0"/>
                            <a:cs typeface="Times New Roman" panose="02020603050405020304" pitchFamily="18" charset="0"/>
                          </a:rPr>
                          <m:t>𝑚𝐸</m:t>
                        </m:r>
                      </m:num>
                      <m:den>
                        <m:sSup>
                          <m:sSupPr>
                            <m:ctrlPr>
                              <a:rPr lang="en-IN" sz="2200" i="1" smtClean="0">
                                <a:solidFill>
                                  <a:srgbClr val="000000"/>
                                </a:solidFill>
                                <a:effectLst/>
                                <a:latin typeface="Cambria Math" panose="02040503050406030204" pitchFamily="18" charset="0"/>
                                <a:cs typeface="Times New Roman" panose="02020603050405020304" pitchFamily="18" charset="0"/>
                              </a:rPr>
                            </m:ctrlPr>
                          </m:sSupPr>
                          <m:e>
                            <m:r>
                              <a:rPr lang="en-US" sz="2200" b="0" i="1" smtClean="0">
                                <a:solidFill>
                                  <a:srgbClr val="000000"/>
                                </a:solidFill>
                                <a:effectLst/>
                                <a:latin typeface="Cambria Math" panose="02040503050406030204" pitchFamily="18" charset="0"/>
                                <a:cs typeface="Times New Roman" panose="02020603050405020304" pitchFamily="18" charset="0"/>
                              </a:rPr>
                              <m:t>h</m:t>
                            </m:r>
                          </m:e>
                          <m:sup>
                            <m:r>
                              <a:rPr lang="en-US" sz="2200" b="0" i="1" smtClean="0">
                                <a:solidFill>
                                  <a:srgbClr val="000000"/>
                                </a:solidFill>
                                <a:effectLst/>
                                <a:latin typeface="Cambria Math" panose="02040503050406030204" pitchFamily="18" charset="0"/>
                                <a:cs typeface="Times New Roman" panose="02020603050405020304" pitchFamily="18" charset="0"/>
                              </a:rPr>
                              <m:t>2</m:t>
                            </m:r>
                          </m:sup>
                        </m:sSup>
                      </m:den>
                    </m:f>
                  </m:oMath>
                </a14:m>
                <a:endPar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f>
                      <m:fPr>
                        <m:ctrlPr>
                          <a:rPr lang="en-IN" sz="2200" i="1">
                            <a:solidFill>
                              <a:srgbClr val="000000"/>
                            </a:solidFill>
                            <a:effectLst/>
                            <a:latin typeface="Cambria Math" panose="020405030504060302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200" b="0" i="1" baseline="3000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r>
                          <a:rPr lang="en-US" sz="2200" b="0" i="1" baseline="3000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num>
                      <m:den>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𝑎</m:t>
                        </m:r>
                        <m:r>
                          <a:rPr lang="en-US" sz="2200" b="0" i="1" baseline="3000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den>
                    </m:f>
                  </m:oMath>
                </a14:m>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f>
                      <m:fPr>
                        <m:ctrlPr>
                          <a:rPr lang="en-IN" sz="2200" i="1">
                            <a:solidFill>
                              <a:srgbClr val="000000"/>
                            </a:solidFill>
                            <a:latin typeface="Cambria Math" panose="02040503050406030204" pitchFamily="18" charset="0"/>
                            <a:cs typeface="Times New Roman" panose="02020603050405020304" pitchFamily="18" charset="0"/>
                          </a:rPr>
                        </m:ctrlPr>
                      </m:fPr>
                      <m:num>
                        <m:r>
                          <a:rPr lang="en-US" sz="2200" i="1">
                            <a:solidFill>
                              <a:srgbClr val="000000"/>
                            </a:solidFill>
                            <a:latin typeface="Cambria Math" panose="02040503050406030204" pitchFamily="18" charset="0"/>
                            <a:cs typeface="Times New Roman" panose="02020603050405020304" pitchFamily="18" charset="0"/>
                          </a:rPr>
                          <m:t>8</m:t>
                        </m:r>
                        <m:sSup>
                          <m:sSupPr>
                            <m:ctrlPr>
                              <a:rPr lang="en-US" sz="2200" i="1">
                                <a:solidFill>
                                  <a:srgbClr val="000000"/>
                                </a:solidFill>
                                <a:latin typeface="Cambria Math" panose="02040503050406030204" pitchFamily="18" charset="0"/>
                                <a:cs typeface="Times New Roman" panose="02020603050405020304" pitchFamily="18" charset="0"/>
                              </a:rPr>
                            </m:ctrlPr>
                          </m:sSupPr>
                          <m:e>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𝜋</m:t>
                            </m:r>
                          </m:e>
                          <m:sup>
                            <m:r>
                              <a:rPr lang="en-US" sz="2200" i="1">
                                <a:solidFill>
                                  <a:srgbClr val="000000"/>
                                </a:solidFill>
                                <a:latin typeface="Cambria Math" panose="02040503050406030204" pitchFamily="18" charset="0"/>
                                <a:cs typeface="Times New Roman" panose="02020603050405020304" pitchFamily="18" charset="0"/>
                              </a:rPr>
                              <m:t>2</m:t>
                            </m:r>
                          </m:sup>
                        </m:sSup>
                        <m:r>
                          <a:rPr lang="en-US" sz="2200" i="1">
                            <a:solidFill>
                              <a:srgbClr val="000000"/>
                            </a:solidFill>
                            <a:latin typeface="Cambria Math" panose="02040503050406030204" pitchFamily="18" charset="0"/>
                            <a:cs typeface="Times New Roman" panose="02020603050405020304" pitchFamily="18" charset="0"/>
                          </a:rPr>
                          <m:t>𝑚𝐸</m:t>
                        </m:r>
                      </m:num>
                      <m:den>
                        <m:sSup>
                          <m:sSupPr>
                            <m:ctrlPr>
                              <a:rPr lang="en-IN" sz="2200" i="1">
                                <a:solidFill>
                                  <a:srgbClr val="000000"/>
                                </a:solidFill>
                                <a:latin typeface="Cambria Math" panose="02040503050406030204" pitchFamily="18" charset="0"/>
                                <a:cs typeface="Times New Roman" panose="02020603050405020304" pitchFamily="18" charset="0"/>
                              </a:rPr>
                            </m:ctrlPr>
                          </m:sSupPr>
                          <m:e>
                            <m:r>
                              <a:rPr lang="en-US" sz="2200" i="1">
                                <a:solidFill>
                                  <a:srgbClr val="000000"/>
                                </a:solidFill>
                                <a:latin typeface="Cambria Math" panose="02040503050406030204" pitchFamily="18" charset="0"/>
                                <a:cs typeface="Times New Roman" panose="02020603050405020304" pitchFamily="18" charset="0"/>
                              </a:rPr>
                              <m:t>h</m:t>
                            </m:r>
                          </m:e>
                          <m:sup>
                            <m:r>
                              <a:rPr lang="en-US" sz="2200" i="1">
                                <a:solidFill>
                                  <a:srgbClr val="000000"/>
                                </a:solidFill>
                                <a:latin typeface="Cambria Math" panose="02040503050406030204" pitchFamily="18" charset="0"/>
                                <a:cs typeface="Times New Roman" panose="02020603050405020304" pitchFamily="18" charset="0"/>
                              </a:rPr>
                              <m:t>2</m:t>
                            </m:r>
                          </m:sup>
                        </m:sSup>
                      </m:den>
                    </m:f>
                  </m:oMath>
                </a14:m>
                <a:endPar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IN" sz="2200" baseline="-25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n-IN" sz="2200" i="1" smtClean="0">
                            <a:solidFill>
                              <a:srgbClr val="000000"/>
                            </a:solidFill>
                            <a:effectLst/>
                            <a:latin typeface="Cambria Math" panose="02040503050406030204" pitchFamily="18" charset="0"/>
                            <a:cs typeface="Times New Roman" panose="02020603050405020304" pitchFamily="18" charset="0"/>
                          </a:rPr>
                        </m:ctrlPr>
                      </m:fPr>
                      <m:num>
                        <m:sSup>
                          <m:sSupPr>
                            <m:ctrlPr>
                              <a:rPr lang="en-IN" sz="2200" i="1" smtClean="0">
                                <a:solidFill>
                                  <a:srgbClr val="000000"/>
                                </a:solidFill>
                                <a:effectLst/>
                                <a:latin typeface="Cambria Math" panose="02040503050406030204" pitchFamily="18" charset="0"/>
                                <a:cs typeface="Times New Roman" panose="02020603050405020304" pitchFamily="18" charset="0"/>
                              </a:rPr>
                            </m:ctrlPr>
                          </m:sSupPr>
                          <m:e>
                            <m:r>
                              <a:rPr lang="en-US" sz="2200" b="0" i="1" smtClean="0">
                                <a:solidFill>
                                  <a:srgbClr val="000000"/>
                                </a:solidFill>
                                <a:effectLst/>
                                <a:latin typeface="Cambria Math" panose="02040503050406030204" pitchFamily="18" charset="0"/>
                                <a:cs typeface="Times New Roman" panose="02020603050405020304" pitchFamily="18" charset="0"/>
                              </a:rPr>
                              <m:t>𝑛</m:t>
                            </m:r>
                          </m:e>
                          <m:sup>
                            <m:r>
                              <a:rPr lang="en-US" sz="2200" b="0" i="1" smtClean="0">
                                <a:solidFill>
                                  <a:srgbClr val="000000"/>
                                </a:solidFill>
                                <a:effectLst/>
                                <a:latin typeface="Cambria Math" panose="02040503050406030204" pitchFamily="18" charset="0"/>
                                <a:cs typeface="Times New Roman" panose="02020603050405020304" pitchFamily="18" charset="0"/>
                              </a:rPr>
                              <m:t>2</m:t>
                            </m:r>
                          </m:sup>
                        </m:sSup>
                        <m:sSup>
                          <m:sSupPr>
                            <m:ctrlPr>
                              <a:rPr lang="en-IN" sz="2200" i="1" smtClean="0">
                                <a:solidFill>
                                  <a:srgbClr val="000000"/>
                                </a:solidFill>
                                <a:effectLst/>
                                <a:latin typeface="Cambria Math" panose="02040503050406030204" pitchFamily="18" charset="0"/>
                                <a:cs typeface="Times New Roman" panose="02020603050405020304" pitchFamily="18" charset="0"/>
                              </a:rPr>
                            </m:ctrlPr>
                          </m:sSupPr>
                          <m:e>
                            <m:r>
                              <a:rPr lang="en-US" sz="2200" b="0" i="1" smtClean="0">
                                <a:solidFill>
                                  <a:srgbClr val="000000"/>
                                </a:solidFill>
                                <a:effectLst/>
                                <a:latin typeface="Cambria Math" panose="02040503050406030204" pitchFamily="18" charset="0"/>
                                <a:cs typeface="Times New Roman" panose="02020603050405020304" pitchFamily="18" charset="0"/>
                              </a:rPr>
                              <m:t>h</m:t>
                            </m:r>
                          </m:e>
                          <m:sup>
                            <m:r>
                              <a:rPr lang="en-US" sz="2200" b="0" i="1" smtClean="0">
                                <a:solidFill>
                                  <a:srgbClr val="000000"/>
                                </a:solidFill>
                                <a:effectLst/>
                                <a:latin typeface="Cambria Math" panose="02040503050406030204" pitchFamily="18" charset="0"/>
                                <a:cs typeface="Times New Roman" panose="02020603050405020304" pitchFamily="18" charset="0"/>
                              </a:rPr>
                              <m:t>2</m:t>
                            </m:r>
                          </m:sup>
                        </m:sSup>
                      </m:num>
                      <m:den>
                        <m:r>
                          <a:rPr lang="en-US" sz="2200" b="0" i="1" smtClean="0">
                            <a:solidFill>
                              <a:srgbClr val="000000"/>
                            </a:solidFill>
                            <a:effectLst/>
                            <a:latin typeface="Cambria Math" panose="02040503050406030204" pitchFamily="18" charset="0"/>
                            <a:cs typeface="Times New Roman" panose="02020603050405020304" pitchFamily="18" charset="0"/>
                          </a:rPr>
                          <m:t>8</m:t>
                        </m:r>
                        <m:r>
                          <a:rPr lang="en-US" sz="2200" b="0" i="1" smtClean="0">
                            <a:solidFill>
                              <a:srgbClr val="000000"/>
                            </a:solidFill>
                            <a:effectLst/>
                            <a:latin typeface="Cambria Math" panose="02040503050406030204" pitchFamily="18" charset="0"/>
                            <a:cs typeface="Times New Roman" panose="02020603050405020304" pitchFamily="18" charset="0"/>
                          </a:rPr>
                          <m:t>𝑚</m:t>
                        </m:r>
                        <m:sSup>
                          <m:sSupPr>
                            <m:ctrlPr>
                              <a:rPr lang="en-US" sz="2200" b="0" i="1" smtClean="0">
                                <a:solidFill>
                                  <a:srgbClr val="000000"/>
                                </a:solidFill>
                                <a:effectLst/>
                                <a:latin typeface="Cambria Math" panose="02040503050406030204" pitchFamily="18" charset="0"/>
                                <a:cs typeface="Times New Roman" panose="02020603050405020304" pitchFamily="18" charset="0"/>
                              </a:rPr>
                            </m:ctrlPr>
                          </m:sSupPr>
                          <m:e>
                            <m:r>
                              <a:rPr lang="en-US" sz="2200" b="0" i="1" smtClean="0">
                                <a:solidFill>
                                  <a:srgbClr val="000000"/>
                                </a:solidFill>
                                <a:effectLst/>
                                <a:latin typeface="Cambria Math" panose="02040503050406030204" pitchFamily="18" charset="0"/>
                                <a:cs typeface="Times New Roman" panose="02020603050405020304" pitchFamily="18" charset="0"/>
                              </a:rPr>
                              <m:t>𝑎</m:t>
                            </m:r>
                          </m:e>
                          <m:sup>
                            <m:r>
                              <a:rPr lang="en-US" sz="2200" b="0" i="1" smtClean="0">
                                <a:solidFill>
                                  <a:srgbClr val="000000"/>
                                </a:solidFill>
                                <a:effectLst/>
                                <a:latin typeface="Cambria Math" panose="02040503050406030204" pitchFamily="18" charset="0"/>
                                <a:cs typeface="Times New Roman" panose="02020603050405020304" pitchFamily="18" charset="0"/>
                              </a:rPr>
                              <m:t>2</m:t>
                            </m:r>
                          </m:sup>
                        </m:sSup>
                      </m:den>
                    </m:f>
                  </m:oMath>
                </a14:m>
                <a:endPar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7B78B912-098E-481A-96AD-D4BA0596E7BB}"/>
                  </a:ext>
                </a:extLst>
              </p:cNvPr>
              <p:cNvSpPr txBox="1">
                <a:spLocks noRot="1" noChangeAspect="1" noMove="1" noResize="1" noEditPoints="1" noAdjustHandles="1" noChangeArrowheads="1" noChangeShapeType="1" noTextEdit="1"/>
              </p:cNvSpPr>
              <p:nvPr/>
            </p:nvSpPr>
            <p:spPr>
              <a:xfrm>
                <a:off x="355941" y="350119"/>
                <a:ext cx="9593601" cy="5760488"/>
              </a:xfrm>
              <a:prstGeom prst="rect">
                <a:avLst/>
              </a:prstGeom>
              <a:blipFill>
                <a:blip r:embed="rId3"/>
                <a:stretch>
                  <a:fillRect l="-826" t="-635"/>
                </a:stretch>
              </a:blipFill>
            </p:spPr>
            <p:txBody>
              <a:bodyPr/>
              <a:lstStyle/>
              <a:p>
                <a:r>
                  <a:rPr lang="en-IN">
                    <a:noFill/>
                  </a:rPr>
                  <a:t> </a:t>
                </a:r>
              </a:p>
            </p:txBody>
          </p:sp>
        </mc:Fallback>
      </mc:AlternateContent>
      <p:cxnSp>
        <p:nvCxnSpPr>
          <p:cNvPr id="7" name="Straight Arrow Connector 6">
            <a:extLst>
              <a:ext uri="{FF2B5EF4-FFF2-40B4-BE49-F238E27FC236}">
                <a16:creationId xmlns:a16="http://schemas.microsoft.com/office/drawing/2014/main" id="{0F4F7D90-5F43-4E7F-82C5-5CABD3E4DBFB}"/>
              </a:ext>
            </a:extLst>
          </p:cNvPr>
          <p:cNvCxnSpPr/>
          <p:nvPr/>
        </p:nvCxnSpPr>
        <p:spPr>
          <a:xfrm>
            <a:off x="2873830" y="1981201"/>
            <a:ext cx="598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9FC0BC-1378-473A-9F8A-B7AA4D6F3A0A}"/>
              </a:ext>
            </a:extLst>
          </p:cNvPr>
          <p:cNvSpPr txBox="1"/>
          <p:nvPr/>
        </p:nvSpPr>
        <p:spPr>
          <a:xfrm>
            <a:off x="163284" y="5843249"/>
            <a:ext cx="10482945" cy="707886"/>
          </a:xfrm>
          <a:prstGeom prst="rect">
            <a:avLst/>
          </a:prstGeom>
          <a:noFill/>
        </p:spPr>
        <p:txBody>
          <a:bodyPr wrap="square">
            <a:spAutoFit/>
          </a:bodyPr>
          <a:lstStyle/>
          <a:p>
            <a:pPr marL="228600" lvl="2" algn="just">
              <a:buNone/>
            </a:pPr>
            <a:r>
              <a:rPr lang="en-IN" sz="2000" dirty="0">
                <a:latin typeface="Times New Roman" panose="02020603050405020304" pitchFamily="18" charset="0"/>
                <a:cs typeface="Times New Roman" panose="02020603050405020304" pitchFamily="18" charset="0"/>
              </a:rPr>
              <a:t>For each value of n there is an energy level. So it is very clear that the particle can have the discrete energy values. Hence the energy of the particle is quantized. </a:t>
            </a:r>
            <a:endParaRPr lang="en-IN" sz="2000" baseline="30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09A7251-CD34-4C51-8333-06392FCF654B}"/>
                  </a:ext>
                </a:extLst>
              </p:cNvPr>
              <p:cNvSpPr/>
              <p:nvPr/>
            </p:nvSpPr>
            <p:spPr>
              <a:xfrm>
                <a:off x="6705600" y="3559629"/>
                <a:ext cx="4093029" cy="1637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Each value of </a:t>
                </a:r>
                <a:r>
                  <a:rPr lang="en-IN"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IN" sz="2400" b="1" baseline="-25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US" sz="2400" b="1" dirty="0"/>
                  <a:t> is called as Eigen value and the corresponding </a:t>
                </a:r>
                <a14:m>
                  <m:oMath xmlns:m="http://schemas.openxmlformats.org/officeDocument/2006/math">
                    <m:sSub>
                      <m:sSubPr>
                        <m:ctrlPr>
                          <a:rPr lang="en-IN" sz="2400" b="1" i="1" smtClean="0">
                            <a:solidFill>
                              <a:schemeClr val="bg1"/>
                            </a:solidFill>
                            <a:effectLst/>
                            <a:latin typeface="Cambria Math" panose="02040503050406030204" pitchFamily="18" charset="0"/>
                          </a:rPr>
                        </m:ctrlPr>
                      </m:sSubPr>
                      <m:e>
                        <m:r>
                          <a:rPr lang="en-US" sz="24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𝜳</m:t>
                        </m:r>
                      </m:e>
                      <m:sub>
                        <m:r>
                          <a:rPr lang="en-US" sz="24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𝒏</m:t>
                        </m:r>
                      </m:sub>
                    </m:sSub>
                  </m:oMath>
                </a14:m>
                <a:r>
                  <a:rPr lang="en-US" sz="2400" b="1" dirty="0"/>
                  <a:t> is called as eigen function</a:t>
                </a:r>
                <a:r>
                  <a:rPr lang="en-US" sz="2000" b="1" dirty="0"/>
                  <a:t>.</a:t>
                </a:r>
                <a:endParaRPr lang="en-IN" sz="2000" b="1" dirty="0"/>
              </a:p>
            </p:txBody>
          </p:sp>
        </mc:Choice>
        <mc:Fallback xmlns="">
          <p:sp>
            <p:nvSpPr>
              <p:cNvPr id="10" name="Rectangle 9">
                <a:extLst>
                  <a:ext uri="{FF2B5EF4-FFF2-40B4-BE49-F238E27FC236}">
                    <a16:creationId xmlns:a16="http://schemas.microsoft.com/office/drawing/2014/main" id="{F09A7251-CD34-4C51-8333-06392FCF654B}"/>
                  </a:ext>
                </a:extLst>
              </p:cNvPr>
              <p:cNvSpPr>
                <a:spLocks noRot="1" noChangeAspect="1" noMove="1" noResize="1" noEditPoints="1" noAdjustHandles="1" noChangeArrowheads="1" noChangeShapeType="1" noTextEdit="1"/>
              </p:cNvSpPr>
              <p:nvPr/>
            </p:nvSpPr>
            <p:spPr>
              <a:xfrm>
                <a:off x="6705600" y="3559629"/>
                <a:ext cx="4093029" cy="1637827"/>
              </a:xfrm>
              <a:prstGeom prst="rect">
                <a:avLst/>
              </a:prstGeom>
              <a:blipFill>
                <a:blip r:embed="rId4"/>
                <a:stretch>
                  <a:fillRect t="-369" r="-1486" b="-5535"/>
                </a:stretch>
              </a:blipFill>
            </p:spPr>
            <p:txBody>
              <a:bodyPr/>
              <a:lstStyle/>
              <a:p>
                <a:r>
                  <a:rPr lang="en-IN">
                    <a:noFill/>
                  </a:rPr>
                  <a:t> </a:t>
                </a:r>
              </a:p>
            </p:txBody>
          </p:sp>
        </mc:Fallback>
      </mc:AlternateContent>
    </p:spTree>
    <p:extLst>
      <p:ext uri="{BB962C8B-B14F-4D97-AF65-F5344CB8AC3E}">
        <p14:creationId xmlns:p14="http://schemas.microsoft.com/office/powerpoint/2010/main" val="15304258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3734AF23-79E2-4F2E-B386-0A18109509EA}"/>
              </a:ext>
            </a:extLst>
          </p:cNvPr>
          <p:cNvSpPr txBox="1">
            <a:spLocks/>
          </p:cNvSpPr>
          <p:nvPr/>
        </p:nvSpPr>
        <p:spPr>
          <a:xfrm>
            <a:off x="4103914" y="470582"/>
            <a:ext cx="3385458" cy="4982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u="sng">
                <a:latin typeface="Times New Roman" panose="02020603050405020304" pitchFamily="18" charset="0"/>
                <a:cs typeface="Times New Roman" panose="02020603050405020304" pitchFamily="18" charset="0"/>
              </a:rPr>
              <a:t>Eigen Values of Energy</a:t>
            </a:r>
            <a:endParaRPr lang="en-IN" sz="2400" b="1" u="sng"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A91B8F29-E90E-4803-83B6-7F30C8C713F1}"/>
              </a:ext>
            </a:extLst>
          </p:cNvPr>
          <p:cNvSpPr txBox="1">
            <a:spLocks/>
          </p:cNvSpPr>
          <p:nvPr/>
        </p:nvSpPr>
        <p:spPr>
          <a:xfrm>
            <a:off x="457200" y="1600200"/>
            <a:ext cx="82296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latin typeface="Times New Roman" panose="02020603050405020304" pitchFamily="18" charset="0"/>
                <a:cs typeface="Times New Roman" panose="02020603050405020304" pitchFamily="18" charset="0"/>
              </a:rPr>
              <a:t>The energy of the particle is given by</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Therefore the eigen values of the energy E of the particle are </a:t>
            </a:r>
          </a:p>
          <a:p>
            <a:r>
              <a:rPr lang="en-IN" sz="2400" dirty="0">
                <a:latin typeface="Times New Roman" panose="02020603050405020304" pitchFamily="18" charset="0"/>
                <a:cs typeface="Times New Roman" panose="02020603050405020304" pitchFamily="18" charset="0"/>
              </a:rPr>
              <a:t>For n = 1</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For n = 2</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15BF67DD-F0F8-4656-A415-5E6F7F9411E8}"/>
              </a:ext>
            </a:extLst>
          </p:cNvPr>
          <p:cNvPicPr>
            <a:picLocks noChangeAspect="1" noChangeArrowheads="1"/>
          </p:cNvPicPr>
          <p:nvPr/>
        </p:nvPicPr>
        <p:blipFill>
          <a:blip r:embed="rId3"/>
          <a:srcRect/>
          <a:stretch>
            <a:fillRect/>
          </a:stretch>
        </p:blipFill>
        <p:spPr bwMode="auto">
          <a:xfrm>
            <a:off x="3024854" y="2133600"/>
            <a:ext cx="1642388" cy="909630"/>
          </a:xfrm>
          <a:prstGeom prst="rect">
            <a:avLst/>
          </a:prstGeom>
          <a:noFill/>
          <a:ln w="9525">
            <a:noFill/>
            <a:miter lim="800000"/>
            <a:headEnd/>
            <a:tailEnd/>
          </a:ln>
          <a:effectLst/>
        </p:spPr>
      </p:pic>
      <p:graphicFrame>
        <p:nvGraphicFramePr>
          <p:cNvPr id="9" name="Object 4">
            <a:extLst>
              <a:ext uri="{FF2B5EF4-FFF2-40B4-BE49-F238E27FC236}">
                <a16:creationId xmlns:a16="http://schemas.microsoft.com/office/drawing/2014/main" id="{CA90CDB5-5DA1-433E-AA47-451113229CB6}"/>
              </a:ext>
            </a:extLst>
          </p:cNvPr>
          <p:cNvGraphicFramePr>
            <a:graphicFrameLocks noChangeAspect="1"/>
          </p:cNvGraphicFramePr>
          <p:nvPr>
            <p:extLst>
              <p:ext uri="{D42A27DB-BD31-4B8C-83A1-F6EECF244321}">
                <p14:modId xmlns:p14="http://schemas.microsoft.com/office/powerpoint/2010/main" val="1077817828"/>
              </p:ext>
            </p:extLst>
          </p:nvPr>
        </p:nvGraphicFramePr>
        <p:xfrm>
          <a:off x="2604284" y="4080708"/>
          <a:ext cx="1649416" cy="1007976"/>
        </p:xfrm>
        <a:graphic>
          <a:graphicData uri="http://schemas.openxmlformats.org/presentationml/2006/ole">
            <mc:AlternateContent xmlns:mc="http://schemas.openxmlformats.org/markup-compatibility/2006">
              <mc:Choice xmlns:v="urn:schemas-microsoft-com:vml" Requires="v">
                <p:oleObj name="Equation" r:id="rId4" imgW="685800" imgH="419040" progId="Equation.3">
                  <p:embed/>
                </p:oleObj>
              </mc:Choice>
              <mc:Fallback>
                <p:oleObj name="Equation" r:id="rId4" imgW="685800" imgH="419040" progId="Equation.3">
                  <p:embed/>
                  <p:pic>
                    <p:nvPicPr>
                      <p:cNvPr id="716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4284" y="4080708"/>
                        <a:ext cx="1649416" cy="10079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a:extLst>
              <a:ext uri="{FF2B5EF4-FFF2-40B4-BE49-F238E27FC236}">
                <a16:creationId xmlns:a16="http://schemas.microsoft.com/office/drawing/2014/main" id="{16B5D5F5-CA32-4704-81AF-DE3C7F3201B6}"/>
              </a:ext>
            </a:extLst>
          </p:cNvPr>
          <p:cNvGraphicFramePr>
            <a:graphicFrameLocks noChangeAspect="1"/>
          </p:cNvGraphicFramePr>
          <p:nvPr>
            <p:extLst>
              <p:ext uri="{D42A27DB-BD31-4B8C-83A1-F6EECF244321}">
                <p14:modId xmlns:p14="http://schemas.microsoft.com/office/powerpoint/2010/main" val="689474777"/>
              </p:ext>
            </p:extLst>
          </p:nvPr>
        </p:nvGraphicFramePr>
        <p:xfrm>
          <a:off x="2435225" y="5538221"/>
          <a:ext cx="1679575" cy="1008062"/>
        </p:xfrm>
        <a:graphic>
          <a:graphicData uri="http://schemas.openxmlformats.org/presentationml/2006/ole">
            <mc:AlternateContent xmlns:mc="http://schemas.openxmlformats.org/markup-compatibility/2006">
              <mc:Choice xmlns:v="urn:schemas-microsoft-com:vml" Requires="v">
                <p:oleObj name="Equation" r:id="rId6" imgW="698400" imgH="419040" progId="Equation.3">
                  <p:embed/>
                </p:oleObj>
              </mc:Choice>
              <mc:Fallback>
                <p:oleObj name="Equation" r:id="rId6" imgW="698400" imgH="419040" progId="Equation.3">
                  <p:embed/>
                  <p:pic>
                    <p:nvPicPr>
                      <p:cNvPr id="7168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5225" y="5538221"/>
                        <a:ext cx="1679575" cy="100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0" descr="Image result for particle in one dimensional box">
            <a:extLst>
              <a:ext uri="{FF2B5EF4-FFF2-40B4-BE49-F238E27FC236}">
                <a16:creationId xmlns:a16="http://schemas.microsoft.com/office/drawing/2014/main" id="{7E64CE69-F134-47F5-9783-8430A06CBEEB}"/>
              </a:ext>
            </a:extLst>
          </p:cNvPr>
          <p:cNvPicPr/>
          <p:nvPr/>
        </p:nvPicPr>
        <p:blipFill>
          <a:blip r:embed="rId8" cstate="print"/>
          <a:srcRect l="3540" t="4038" r="4575" b="23462"/>
          <a:stretch>
            <a:fillRect/>
          </a:stretch>
        </p:blipFill>
        <p:spPr bwMode="auto">
          <a:xfrm>
            <a:off x="6629400" y="3429000"/>
            <a:ext cx="5029200" cy="3243944"/>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374802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01257"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19C5FDB6-F2B1-4296-A6DD-6EED944D9BE5}"/>
              </a:ext>
            </a:extLst>
          </p:cNvPr>
          <p:cNvSpPr txBox="1">
            <a:spLocks/>
          </p:cNvSpPr>
          <p:nvPr/>
        </p:nvSpPr>
        <p:spPr>
          <a:xfrm>
            <a:off x="2862944" y="410255"/>
            <a:ext cx="4931229" cy="7050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u="sng" dirty="0">
                <a:latin typeface="Times New Roman" panose="02020603050405020304" pitchFamily="18" charset="0"/>
                <a:cs typeface="Times New Roman" panose="02020603050405020304" pitchFamily="18" charset="0"/>
              </a:rPr>
              <a:t>Normalisation of wavefunction </a:t>
            </a:r>
          </a:p>
        </p:txBody>
      </p:sp>
      <p:sp>
        <p:nvSpPr>
          <p:cNvPr id="7" name="TextBox 6">
            <a:extLst>
              <a:ext uri="{FF2B5EF4-FFF2-40B4-BE49-F238E27FC236}">
                <a16:creationId xmlns:a16="http://schemas.microsoft.com/office/drawing/2014/main" id="{EBD45D7E-E687-4034-8012-9797729F8D91}"/>
              </a:ext>
            </a:extLst>
          </p:cNvPr>
          <p:cNvSpPr txBox="1"/>
          <p:nvPr/>
        </p:nvSpPr>
        <p:spPr>
          <a:xfrm>
            <a:off x="620485" y="1437305"/>
            <a:ext cx="2362200"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To find 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BA27F6-F714-43FA-A07D-B64E0E982A12}"/>
                  </a:ext>
                </a:extLst>
              </p:cNvPr>
              <p:cNvSpPr txBox="1"/>
              <p:nvPr/>
            </p:nvSpPr>
            <p:spPr>
              <a:xfrm>
                <a:off x="761999" y="2083098"/>
                <a:ext cx="10395857" cy="4329262"/>
              </a:xfrm>
              <a:prstGeom prst="rect">
                <a:avLst/>
              </a:prstGeom>
              <a:noFill/>
            </p:spPr>
            <p:txBody>
              <a:bodyPr wrap="square">
                <a:spAutoFit/>
              </a:bodyPr>
              <a:lstStyle/>
              <a:p>
                <a:r>
                  <a:rPr lang="en-IN" sz="2000" dirty="0"/>
                  <a:t>The wave functions corresponding to the above allowed discrete energy levels can be obtained as follows.</a:t>
                </a:r>
              </a:p>
              <a:p>
                <a:endParaRPr lang="en-IN" sz="2000" dirty="0"/>
              </a:p>
              <a:p>
                <a:r>
                  <a:rPr lang="en-IN" sz="2000" dirty="0"/>
                  <a:t>Probability density is given by  </a:t>
                </a:r>
                <a14:m>
                  <m:oMath xmlns:m="http://schemas.openxmlformats.org/officeDocument/2006/math">
                    <m:sSup>
                      <m:sSupPr>
                        <m:ctrlPr>
                          <a:rPr lang="en-IN" sz="2000" i="1" smtClean="0">
                            <a:latin typeface="Cambria Math" panose="02040503050406030204" pitchFamily="18" charset="0"/>
                          </a:rPr>
                        </m:ctrlPr>
                      </m:sSupPr>
                      <m:e>
                        <m:d>
                          <m:dPr>
                            <m:begChr m:val="|"/>
                            <m:endChr m:val="|"/>
                            <m:ctrlPr>
                              <a:rPr lang="en-IN" sz="2000" i="1" smtClean="0">
                                <a:latin typeface="Cambria Math" panose="02040503050406030204" pitchFamily="18" charset="0"/>
                              </a:rPr>
                            </m:ctrlPr>
                          </m:dPr>
                          <m:e>
                            <m:r>
                              <a:rPr lang="en-IN" sz="2000" i="1" smtClean="0">
                                <a:latin typeface="Cambria Math" panose="02040503050406030204" pitchFamily="18" charset="0"/>
                                <a:ea typeface="Cambria Math" panose="02040503050406030204" pitchFamily="18" charset="0"/>
                              </a:rPr>
                              <m:t>𝜑</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 =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𝜑</m:t>
                        </m:r>
                      </m:e>
                      <m:sup>
                        <m:r>
                          <a:rPr lang="en-US" sz="2000" b="0" i="1" smtClean="0">
                            <a:latin typeface="Cambria Math" panose="02040503050406030204" pitchFamily="18" charset="0"/>
                          </a:rPr>
                          <m:t>∗</m:t>
                        </m:r>
                      </m:sup>
                    </m:sSup>
                  </m:oMath>
                </a14:m>
                <a:r>
                  <a:rPr lang="en-IN" sz="2000" dirty="0"/>
                  <a:t> </a:t>
                </a:r>
                <a14:m>
                  <m:oMath xmlns:m="http://schemas.openxmlformats.org/officeDocument/2006/math">
                    <m:r>
                      <a:rPr lang="en-IN" sz="2000" i="1" dirty="0" smtClean="0">
                        <a:latin typeface="Cambria Math" panose="02040503050406030204" pitchFamily="18" charset="0"/>
                        <a:ea typeface="Cambria Math" panose="02040503050406030204" pitchFamily="18" charset="0"/>
                      </a:rPr>
                      <m:t>𝜑</m:t>
                    </m:r>
                  </m:oMath>
                </a14:m>
                <a:endParaRPr lang="en-US" sz="2000" dirty="0">
                  <a:ea typeface="Cambria Math" panose="02040503050406030204" pitchFamily="18" charset="0"/>
                </a:endParaRPr>
              </a:p>
              <a:p>
                <a:endParaRPr lang="en-IN" sz="2000" dirty="0"/>
              </a:p>
              <a:p>
                <a:r>
                  <a:rPr lang="en-IN" sz="2000" dirty="0"/>
                  <a:t> </a:t>
                </a:r>
                <a14:m>
                  <m:oMath xmlns:m="http://schemas.openxmlformats.org/officeDocument/2006/math">
                    <m:r>
                      <a:rPr lang="en-US" sz="2000" b="0" i="0" smtClean="0">
                        <a:latin typeface="Cambria Math" panose="02040503050406030204" pitchFamily="18" charset="0"/>
                      </a:rPr>
                      <m:t>                                </m:t>
                    </m:r>
                    <m:sSup>
                      <m:sSupPr>
                        <m:ctrlPr>
                          <a:rPr lang="en-IN" sz="2000" i="1" smtClean="0">
                            <a:latin typeface="Cambria Math" panose="02040503050406030204" pitchFamily="18" charset="0"/>
                          </a:rPr>
                        </m:ctrlPr>
                      </m:sSupPr>
                      <m:e>
                        <m:d>
                          <m:dPr>
                            <m:begChr m:val="|"/>
                            <m:endChr m:val="|"/>
                            <m:ctrlPr>
                              <a:rPr lang="en-IN" sz="2000" i="1" smtClean="0">
                                <a:latin typeface="Cambria Math" panose="02040503050406030204" pitchFamily="18" charset="0"/>
                              </a:rPr>
                            </m:ctrlPr>
                          </m:dPr>
                          <m:e>
                            <m:r>
                              <a:rPr lang="en-IN" sz="2000" i="1" smtClean="0">
                                <a:latin typeface="Cambria Math" panose="02040503050406030204" pitchFamily="18" charset="0"/>
                                <a:ea typeface="Cambria Math" panose="02040503050406030204" pitchFamily="18" charset="0"/>
                              </a:rPr>
                              <m:t>𝜑</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 = </m:t>
                    </m:r>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US" sz="2000" b="0" i="1" baseline="300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func>
                      <m:funcPr>
                        <m:ctrlPr>
                          <a:rPr lang="en-IN"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ea typeface="Calibri" panose="020F0502020204030204" pitchFamily="34" charset="0"/>
                            <a:cs typeface="Times New Roman" panose="02020603050405020304" pitchFamily="18" charset="0"/>
                          </a:rPr>
                          <m:t>sin</m:t>
                        </m:r>
                        <m:r>
                          <a:rPr lang="en-US" sz="2000" b="0" i="0" baseline="300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fName>
                      <m:e>
                        <m:d>
                          <m:dPr>
                            <m:begChr m:val="["/>
                            <m:endChr m:val="]"/>
                            <m:ctrlPr>
                              <a:rPr lang="en-IN" sz="2000" i="1">
                                <a:solidFill>
                                  <a:srgbClr val="000000"/>
                                </a:solidFill>
                                <a:latin typeface="Cambria Math" panose="02040503050406030204" pitchFamily="18" charset="0"/>
                              </a:rPr>
                            </m:ctrlPr>
                          </m:dPr>
                          <m:e>
                            <m:f>
                              <m:fPr>
                                <m:ctrlPr>
                                  <a:rPr lang="en-IN"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𝑛</m:t>
                                </m:r>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𝜋</m:t>
                                </m:r>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m:t>
                                </m:r>
                              </m:num>
                              <m:den>
                                <m:r>
                                  <a:rPr lang="en-US"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𝑎</m:t>
                                </m:r>
                              </m:den>
                            </m:f>
                          </m:e>
                        </m:d>
                      </m:e>
                    </m:func>
                  </m:oMath>
                </a14:m>
                <a:endParaRPr lang="en-IN" sz="2000" dirty="0"/>
              </a:p>
              <a:p>
                <a:endParaRPr lang="en-IN" sz="2000" dirty="0"/>
              </a:p>
              <a:p>
                <a:r>
                  <a:rPr lang="en-IN" sz="2000" dirty="0"/>
                  <a:t>The probability of finding the particle inside the box of length a  is,</a:t>
                </a:r>
              </a:p>
              <a:p>
                <a:endParaRPr lang="en-IN" sz="2000" dirty="0"/>
              </a:p>
              <a:p>
                <a:r>
                  <a:rPr lang="en-IN" sz="2000" dirty="0"/>
                  <a:t>		</a:t>
                </a:r>
                <a14:m>
                  <m:oMath xmlns:m="http://schemas.openxmlformats.org/officeDocument/2006/math">
                    <m:nary>
                      <m:naryPr>
                        <m:ctrlPr>
                          <a:rPr lang="en-IN"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𝑎</m:t>
                        </m:r>
                      </m:sup>
                      <m:e>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𝜑</m:t>
                            </m:r>
                          </m:e>
                          <m:sup>
                            <m:r>
                              <a:rPr lang="en-US" sz="2000" i="1">
                                <a:latin typeface="Cambria Math" panose="02040503050406030204" pitchFamily="18" charset="0"/>
                              </a:rPr>
                              <m:t>∗</m:t>
                            </m:r>
                          </m:sup>
                        </m:sSup>
                        <m:r>
                          <m:rPr>
                            <m:nor/>
                          </m:rPr>
                          <a:rPr lang="en-IN" sz="2000" dirty="0"/>
                          <m:t> </m:t>
                        </m:r>
                        <m:r>
                          <a:rPr lang="en-IN" sz="2000" i="1" dirty="0">
                            <a:latin typeface="Cambria Math" panose="02040503050406030204" pitchFamily="18" charset="0"/>
                            <a:ea typeface="Cambria Math" panose="02040503050406030204" pitchFamily="18" charset="0"/>
                          </a:rPr>
                          <m:t>𝜑</m:t>
                        </m:r>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𝑑𝑥</m:t>
                        </m:r>
                        <m:r>
                          <a:rPr lang="en-US" sz="2000" b="0" i="1" dirty="0" smtClean="0">
                            <a:latin typeface="Cambria Math" panose="02040503050406030204" pitchFamily="18" charset="0"/>
                            <a:ea typeface="Cambria Math" panose="02040503050406030204" pitchFamily="18" charset="0"/>
                          </a:rPr>
                          <m:t>   =  1  </m:t>
                        </m:r>
                      </m:e>
                    </m:nary>
                  </m:oMath>
                </a14:m>
                <a:r>
                  <a:rPr lang="en-IN" sz="2000" dirty="0"/>
                  <a:t>     (the particle is always within the box)</a:t>
                </a:r>
              </a:p>
              <a:p>
                <a:endParaRPr lang="en-IN" sz="2000" dirty="0"/>
              </a:p>
              <a:p>
                <a:r>
                  <a:rPr lang="en-IN" sz="2000" dirty="0"/>
                  <a:t>Sub. The value of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𝜑</m:t>
                        </m:r>
                      </m:e>
                      <m:sup>
                        <m:r>
                          <a:rPr lang="en-US" sz="2000" b="0" i="1" smtClean="0">
                            <a:latin typeface="Cambria Math" panose="02040503050406030204" pitchFamily="18" charset="0"/>
                          </a:rPr>
                          <m:t>∗</m:t>
                        </m:r>
                      </m:sup>
                    </m:sSup>
                  </m:oMath>
                </a14:m>
                <a:r>
                  <a:rPr lang="en-IN" sz="2000" dirty="0"/>
                  <a:t> </a:t>
                </a:r>
                <a14:m>
                  <m:oMath xmlns:m="http://schemas.openxmlformats.org/officeDocument/2006/math">
                    <m:r>
                      <a:rPr lang="en-IN" sz="2000" i="1" dirty="0" smtClean="0">
                        <a:latin typeface="Cambria Math" panose="02040503050406030204" pitchFamily="18" charset="0"/>
                        <a:ea typeface="Cambria Math" panose="02040503050406030204" pitchFamily="18" charset="0"/>
                      </a:rPr>
                      <m:t>𝜑</m:t>
                    </m:r>
                  </m:oMath>
                </a14:m>
                <a:r>
                  <a:rPr lang="en-IN" sz="2000" dirty="0"/>
                  <a:t>  from eq.1,  we have</a:t>
                </a:r>
              </a:p>
              <a:p>
                <a:endParaRPr lang="en-IN" sz="2000" dirty="0"/>
              </a:p>
            </p:txBody>
          </p:sp>
        </mc:Choice>
        <mc:Fallback xmlns="">
          <p:sp>
            <p:nvSpPr>
              <p:cNvPr id="11" name="TextBox 10">
                <a:extLst>
                  <a:ext uri="{FF2B5EF4-FFF2-40B4-BE49-F238E27FC236}">
                    <a16:creationId xmlns:a16="http://schemas.microsoft.com/office/drawing/2014/main" id="{CABA27F6-F714-43FA-A07D-B64E0E982A12}"/>
                  </a:ext>
                </a:extLst>
              </p:cNvPr>
              <p:cNvSpPr txBox="1">
                <a:spLocks noRot="1" noChangeAspect="1" noMove="1" noResize="1" noEditPoints="1" noAdjustHandles="1" noChangeArrowheads="1" noChangeShapeType="1" noTextEdit="1"/>
              </p:cNvSpPr>
              <p:nvPr/>
            </p:nvSpPr>
            <p:spPr>
              <a:xfrm>
                <a:off x="761999" y="2083098"/>
                <a:ext cx="10395857" cy="4329262"/>
              </a:xfrm>
              <a:prstGeom prst="rect">
                <a:avLst/>
              </a:prstGeom>
              <a:blipFill>
                <a:blip r:embed="rId3"/>
                <a:stretch>
                  <a:fillRect l="-587" t="-845"/>
                </a:stretch>
              </a:blipFill>
            </p:spPr>
            <p:txBody>
              <a:bodyPr/>
              <a:lstStyle/>
              <a:p>
                <a:r>
                  <a:rPr lang="en-IN">
                    <a:noFill/>
                  </a:rPr>
                  <a:t> </a:t>
                </a:r>
              </a:p>
            </p:txBody>
          </p:sp>
        </mc:Fallback>
      </mc:AlternateContent>
    </p:spTree>
    <p:extLst>
      <p:ext uri="{BB962C8B-B14F-4D97-AF65-F5344CB8AC3E}">
        <p14:creationId xmlns:p14="http://schemas.microsoft.com/office/powerpoint/2010/main" val="2938405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90D5D1-24D2-4EC4-B9A3-552B69573CF8}"/>
                  </a:ext>
                </a:extLst>
              </p:cNvPr>
              <p:cNvSpPr txBox="1"/>
              <p:nvPr/>
            </p:nvSpPr>
            <p:spPr>
              <a:xfrm>
                <a:off x="740229" y="195934"/>
                <a:ext cx="8871856" cy="60358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𝑎</m:t>
                          </m:r>
                        </m:sup>
                        <m:e>
                          <m:r>
                            <a:rPr lang="en-US"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US" i="1" baseline="30000">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func>
                            <m:funcPr>
                              <m:ctrlPr>
                                <a:rPr lang="en-IN"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ea typeface="Calibri" panose="020F0502020204030204" pitchFamily="34" charset="0"/>
                                  <a:cs typeface="Times New Roman" panose="02020603050405020304" pitchFamily="18" charset="0"/>
                                </a:rPr>
                                <m:t>sin</m:t>
                              </m:r>
                              <m:r>
                                <a:rPr lang="en-US" baseline="30000">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fName>
                            <m:e>
                              <m:d>
                                <m:dPr>
                                  <m:begChr m:val="["/>
                                  <m:endChr m:val="]"/>
                                  <m:ctrlPr>
                                    <a:rPr lang="en-IN" i="1">
                                      <a:solidFill>
                                        <a:srgbClr val="000000"/>
                                      </a:solidFill>
                                      <a:latin typeface="Cambria Math" panose="02040503050406030204" pitchFamily="18" charset="0"/>
                                    </a:rPr>
                                  </m:ctrlPr>
                                </m:dPr>
                                <m:e>
                                  <m:f>
                                    <m:fPr>
                                      <m:ctrlPr>
                                        <a:rPr lang="en-IN"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𝑛</m:t>
                                      </m:r>
                                      <m:r>
                                        <a:rPr lang="en-US"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𝜋</m:t>
                                      </m:r>
                                      <m:r>
                                        <a:rPr lang="en-US"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m:t>
                                      </m:r>
                                    </m:num>
                                    <m:den>
                                      <m:r>
                                        <a:rPr lang="en-US"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𝑎</m:t>
                                      </m:r>
                                    </m:den>
                                  </m:f>
                                </m:e>
                              </m:d>
                            </m:e>
                          </m:func>
                          <m:r>
                            <a:rPr lang="en-US"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en-US"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𝑑𝑥</m:t>
                          </m:r>
                          <m:r>
                            <a:rPr lang="en-US"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  1 </m:t>
                          </m:r>
                        </m:e>
                      </m:nary>
                    </m:oMath>
                  </m:oMathPara>
                </a14:m>
                <a:endParaRPr lang="en-IN" dirty="0"/>
              </a:p>
              <a:p>
                <a:endParaRPr lang="en-IN" dirty="0"/>
              </a:p>
              <a:p>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US" i="1" baseline="30000">
                          <a:solidFill>
                            <a:srgbClr val="000000"/>
                          </a:solidFill>
                          <a:latin typeface="Cambria Math" panose="02040503050406030204" pitchFamily="18" charset="0"/>
                          <a:ea typeface="Calibri" panose="020F0502020204030204" pitchFamily="34" charset="0"/>
                          <a:cs typeface="Times New Roman" panose="02020603050405020304" pitchFamily="18" charset="0"/>
                        </a:rPr>
                        <m:t>2 </m:t>
                      </m:r>
                      <m:nary>
                        <m:naryPr>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𝑎</m:t>
                          </m:r>
                        </m:sup>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𝑎</m:t>
                                          </m:r>
                                        </m:den>
                                      </m:f>
                                    </m:e>
                                  </m:func>
                                </m:e>
                              </m:d>
                            </m:num>
                            <m:den>
                              <m:r>
                                <a:rPr lang="en-US" b="0" i="1" smtClean="0">
                                  <a:latin typeface="Cambria Math" panose="02040503050406030204" pitchFamily="18" charset="0"/>
                                </a:rPr>
                                <m:t>2</m:t>
                              </m:r>
                            </m:den>
                          </m:f>
                          <m:r>
                            <a:rPr lang="en-US"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en-US"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𝑑𝑥</m:t>
                          </m:r>
                          <m:r>
                            <a:rPr lang="en-US"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  1 </m:t>
                          </m:r>
                        </m:e>
                      </m:nary>
                    </m:oMath>
                  </m:oMathPara>
                </a14:m>
                <a:endParaRPr lang="en-IN" dirty="0"/>
              </a:p>
              <a:p>
                <a:endParaRPr lang="en-IN" dirty="0"/>
              </a:p>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𝑎</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r>
                                <a:rPr lang="en-US" b="0" i="1" smtClean="0">
                                  <a:latin typeface="Cambria Math" panose="02040503050406030204" pitchFamily="18" charset="0"/>
                                </a:rPr>
                                <m:t>𝑑𝑥</m:t>
                              </m:r>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𝑎</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rPr>
                                            <m:t>𝑎</m:t>
                                          </m:r>
                                        </m:den>
                                      </m:f>
                                    </m:e>
                                  </m:func>
                                  <m:r>
                                    <a:rPr lang="en-US" b="0" i="1" smtClean="0">
                                      <a:latin typeface="Cambria Math" panose="02040503050406030204" pitchFamily="18" charset="0"/>
                                    </a:rPr>
                                    <m:t> </m:t>
                                  </m:r>
                                  <m:r>
                                    <a:rPr lang="en-US" b="0" i="1" smtClean="0">
                                      <a:latin typeface="Cambria Math" panose="02040503050406030204" pitchFamily="18" charset="0"/>
                                    </a:rPr>
                                    <m:t>𝑑𝑥</m:t>
                                  </m:r>
                                </m:e>
                              </m:nary>
                            </m:e>
                          </m:nary>
                        </m:e>
                      </m:d>
                      <m:r>
                        <a:rPr lang="en-US" b="0" i="1" smtClean="0">
                          <a:latin typeface="Cambria Math" panose="02040503050406030204" pitchFamily="18" charset="0"/>
                        </a:rPr>
                        <m:t> =  1</m:t>
                      </m:r>
                    </m:oMath>
                  </m:oMathPara>
                </a14:m>
                <a:endParaRPr lang="en-US" b="0" dirty="0"/>
              </a:p>
              <a:p>
                <a:endParaRPr lang="en-IN" dirty="0"/>
              </a:p>
              <a:p>
                <a:r>
                  <a:rPr lang="en-IN" dirty="0"/>
                  <a:t>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2</m:t>
                                        </m:r>
                                      </m:den>
                                    </m:f>
                                  </m:e>
                                </m:d>
                              </m:e>
                              <m:sub>
                                <m:r>
                                  <a:rPr lang="en-US" b="0" i="1" smtClean="0">
                                    <a:latin typeface="Cambria Math" panose="02040503050406030204" pitchFamily="18" charset="0"/>
                                  </a:rPr>
                                  <m:t>0</m:t>
                                </m:r>
                              </m:sub>
                              <m:sup>
                                <m:r>
                                  <a:rPr lang="en-US" b="0" i="1" smtClean="0">
                                    <a:latin typeface="Cambria Math" panose="02040503050406030204" pitchFamily="18" charset="0"/>
                                  </a:rPr>
                                  <m:t>𝑎</m:t>
                                </m:r>
                              </m:sup>
                            </m:sSubSup>
                            <m:r>
                              <a:rPr lang="en-US" b="0" i="1" smtClean="0">
                                <a:latin typeface="Cambria Math" panose="02040503050406030204" pitchFamily="18" charset="0"/>
                              </a:rPr>
                              <m:t> </m:t>
                            </m:r>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rPr>
                                              <m:t>𝑛𝑥</m:t>
                                            </m:r>
                                          </m:num>
                                          <m:den>
                                            <m:r>
                                              <a:rPr lang="en-US" i="1">
                                                <a:latin typeface="Cambria Math" panose="02040503050406030204" pitchFamily="18" charset="0"/>
                                              </a:rPr>
                                              <m:t>𝑎</m:t>
                                            </m:r>
                                          </m:den>
                                        </m:f>
                                      </m:e>
                                    </m:func>
                                  </m:num>
                                  <m:den>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rPr>
                                          <m:t>𝑎</m:t>
                                        </m:r>
                                      </m:den>
                                    </m:f>
                                  </m:den>
                                </m:f>
                              </m:e>
                            </m:d>
                          </m:e>
                          <m:sub>
                            <m:r>
                              <a:rPr lang="en-US" i="1">
                                <a:latin typeface="Cambria Math" panose="02040503050406030204" pitchFamily="18" charset="0"/>
                              </a:rPr>
                              <m:t>0</m:t>
                            </m:r>
                          </m:sub>
                          <m:sup>
                            <m:r>
                              <a:rPr lang="en-US" i="1">
                                <a:latin typeface="Cambria Math" panose="02040503050406030204" pitchFamily="18" charset="0"/>
                              </a:rPr>
                              <m:t>𝑎</m:t>
                            </m:r>
                          </m:sup>
                        </m:sSubSup>
                      </m:e>
                    </m:d>
                  </m:oMath>
                </a14:m>
                <a:r>
                  <a:rPr lang="en-IN" dirty="0"/>
                  <a:t>     =  1</a:t>
                </a:r>
              </a:p>
              <a:p>
                <a:endParaRPr lang="en-IN" dirty="0"/>
              </a:p>
              <a:p>
                <a:r>
                  <a:rPr lang="en-IN" dirty="0"/>
                  <a:t>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oMath>
                </a14:m>
                <a:r>
                  <a:rPr lang="en-IN" dirty="0"/>
                  <a:t>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2</m:t>
                                </m:r>
                              </m:den>
                            </m:f>
                          </m:e>
                        </m:d>
                      </m:e>
                      <m:sub>
                        <m:r>
                          <a:rPr lang="en-US" i="1">
                            <a:latin typeface="Cambria Math" panose="02040503050406030204" pitchFamily="18" charset="0"/>
                          </a:rPr>
                          <m:t>0</m:t>
                        </m:r>
                      </m:sub>
                      <m:sup>
                        <m:r>
                          <a:rPr lang="en-US" i="1">
                            <a:latin typeface="Cambria Math" panose="02040503050406030204" pitchFamily="18" charset="0"/>
                          </a:rPr>
                          <m:t>𝑎</m:t>
                        </m:r>
                      </m:sup>
                    </m:sSubSup>
                  </m:oMath>
                </a14:m>
                <a:r>
                  <a:rPr lang="en-IN" dirty="0"/>
                  <a:t>  =  1                                 </a:t>
                </a:r>
                <a14:m>
                  <m:oMath xmlns:m="http://schemas.openxmlformats.org/officeDocument/2006/math">
                    <m:f>
                      <m:fPr>
                        <m:ctrlPr>
                          <a:rPr lang="en-IN" i="1" smtClean="0">
                            <a:latin typeface="Cambria Math" panose="02040503050406030204" pitchFamily="18" charset="0"/>
                          </a:rPr>
                        </m:ctrlPr>
                      </m:fPr>
                      <m:num>
                        <m:sSup>
                          <m:sSupPr>
                            <m:ctrlPr>
                              <a:rPr lang="en-IN"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𝑎</m:t>
                        </m:r>
                      </m:num>
                      <m:den>
                        <m:r>
                          <a:rPr lang="en-US" b="0" i="1" smtClean="0">
                            <a:latin typeface="Cambria Math" panose="02040503050406030204" pitchFamily="18" charset="0"/>
                          </a:rPr>
                          <m:t>2</m:t>
                        </m:r>
                      </m:den>
                    </m:f>
                  </m:oMath>
                </a14:m>
                <a:r>
                  <a:rPr lang="en-IN" dirty="0"/>
                  <a:t> = 1</a:t>
                </a:r>
              </a:p>
              <a:p>
                <a:endParaRPr lang="en-IN" dirty="0"/>
              </a:p>
              <a:p>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oMath>
                </a14:m>
                <a:r>
                  <a:rPr lang="en-IN" dirty="0"/>
                  <a:t>  =  </a:t>
                </a:r>
                <a14:m>
                  <m:oMath xmlns:m="http://schemas.openxmlformats.org/officeDocument/2006/math">
                    <m:f>
                      <m:fPr>
                        <m:type m:val="skw"/>
                        <m:ctrlPr>
                          <a:rPr lang="en-IN"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𝑎</m:t>
                        </m:r>
                        <m:r>
                          <a:rPr lang="en-US" b="0" i="1" smtClean="0">
                            <a:latin typeface="Cambria Math" panose="02040503050406030204" pitchFamily="18" charset="0"/>
                          </a:rPr>
                          <m:t> </m:t>
                        </m:r>
                      </m:den>
                    </m:f>
                  </m:oMath>
                </a14:m>
                <a:r>
                  <a:rPr lang="en-IN" dirty="0"/>
                  <a:t>     or   A  =  </a:t>
                </a:r>
                <a14:m>
                  <m:oMath xmlns:m="http://schemas.openxmlformats.org/officeDocument/2006/math">
                    <m:rad>
                      <m:radPr>
                        <m:degHide m:val="on"/>
                        <m:ctrlPr>
                          <a:rPr lang="en-IN" i="1" smtClean="0">
                            <a:latin typeface="Cambria Math" panose="02040503050406030204" pitchFamily="18" charset="0"/>
                          </a:rPr>
                        </m:ctrlPr>
                      </m:radPr>
                      <m:deg/>
                      <m:e>
                        <m:f>
                          <m:fPr>
                            <m:type m:val="skw"/>
                            <m:ctrlPr>
                              <a:rPr lang="en-IN"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𝑎</m:t>
                            </m:r>
                          </m:den>
                        </m:f>
                      </m:e>
                    </m:rad>
                  </m:oMath>
                </a14:m>
                <a:endParaRPr lang="en-IN" dirty="0"/>
              </a:p>
              <a:p>
                <a:endParaRPr lang="en-IN" dirty="0"/>
              </a:p>
              <a:p>
                <a:r>
                  <a:rPr lang="en-IN" dirty="0">
                    <a:latin typeface="Times New Roman" panose="02020603050405020304" pitchFamily="18" charset="0"/>
                    <a:cs typeface="Times New Roman" panose="02020603050405020304" pitchFamily="18" charset="0"/>
                  </a:rPr>
                  <a:t>The eigen function (</a:t>
                </a:r>
                <a14:m>
                  <m:oMath xmlns:m="http://schemas.openxmlformats.org/officeDocument/2006/math">
                    <m:sSub>
                      <m:sSubPr>
                        <m:ctrlPr>
                          <a:rPr lang="en-IN" sz="1800" i="1" smtClean="0">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 belonging to eigen values </a:t>
                </a:r>
                <a:r>
                  <a:rPr lang="en-IN" dirty="0" err="1">
                    <a:latin typeface="Times New Roman" panose="02020603050405020304" pitchFamily="18" charset="0"/>
                    <a:cs typeface="Times New Roman" panose="02020603050405020304" pitchFamily="18" charset="0"/>
                  </a:rPr>
                  <a:t>E</a:t>
                </a:r>
                <a:r>
                  <a:rPr lang="en-IN" baseline="-25000" dirty="0" err="1">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is expressed as  </a:t>
                </a:r>
              </a:p>
              <a:p>
                <a:endParaRPr lang="en-IN" b="1" dirty="0"/>
              </a:p>
            </p:txBody>
          </p:sp>
        </mc:Choice>
        <mc:Fallback xmlns="">
          <p:sp>
            <p:nvSpPr>
              <p:cNvPr id="6" name="TextBox 5">
                <a:extLst>
                  <a:ext uri="{FF2B5EF4-FFF2-40B4-BE49-F238E27FC236}">
                    <a16:creationId xmlns:a16="http://schemas.microsoft.com/office/drawing/2014/main" id="{1890D5D1-24D2-4EC4-B9A3-552B69573CF8}"/>
                  </a:ext>
                </a:extLst>
              </p:cNvPr>
              <p:cNvSpPr txBox="1">
                <a:spLocks noRot="1" noChangeAspect="1" noMove="1" noResize="1" noEditPoints="1" noAdjustHandles="1" noChangeArrowheads="1" noChangeShapeType="1" noTextEdit="1"/>
              </p:cNvSpPr>
              <p:nvPr/>
            </p:nvSpPr>
            <p:spPr>
              <a:xfrm>
                <a:off x="740229" y="195934"/>
                <a:ext cx="8871856" cy="6035883"/>
              </a:xfrm>
              <a:prstGeom prst="rect">
                <a:avLst/>
              </a:prstGeom>
              <a:blipFill>
                <a:blip r:embed="rId3"/>
                <a:stretch>
                  <a:fillRect l="-549"/>
                </a:stretch>
              </a:blipFill>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5C387C98-814A-4C58-8564-ED2C90E828AF}"/>
              </a:ext>
            </a:extLst>
          </p:cNvPr>
          <p:cNvCxnSpPr/>
          <p:nvPr/>
        </p:nvCxnSpPr>
        <p:spPr>
          <a:xfrm>
            <a:off x="2405744" y="4452254"/>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BCF6BC-AF80-4646-B691-9C4100A44519}"/>
                  </a:ext>
                </a:extLst>
              </p:cNvPr>
              <p:cNvSpPr txBox="1"/>
              <p:nvPr/>
            </p:nvSpPr>
            <p:spPr>
              <a:xfrm>
                <a:off x="653144" y="6040872"/>
                <a:ext cx="4484914" cy="6772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i="1" smtClean="0">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𝛹</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ad>
                        <m:radPr>
                          <m:degHide m:val="on"/>
                          <m:ctrlPr>
                            <a:rPr lang="en-US" sz="1800" b="0" i="1" smtClean="0">
                              <a:solidFill>
                                <a:srgbClr val="000000"/>
                              </a:solidFill>
                              <a:effectLst/>
                              <a:latin typeface="Cambria Math" panose="02040503050406030204" pitchFamily="18" charset="0"/>
                              <a:cs typeface="Times New Roman" panose="02020603050405020304" pitchFamily="18" charset="0"/>
                            </a:rPr>
                          </m:ctrlPr>
                        </m:radPr>
                        <m:deg/>
                        <m:e>
                          <m:f>
                            <m:fPr>
                              <m:type m:val="skw"/>
                              <m:ctrlPr>
                                <a:rPr lang="en-US" sz="1800" b="0" i="1" smtClean="0">
                                  <a:solidFill>
                                    <a:srgbClr val="000000"/>
                                  </a:solidFill>
                                  <a:effectLst/>
                                  <a:latin typeface="Cambria Math" panose="02040503050406030204" pitchFamily="18" charset="0"/>
                                  <a:cs typeface="Times New Roman" panose="02020603050405020304" pitchFamily="18" charset="0"/>
                                </a:rPr>
                              </m:ctrlPr>
                            </m:fPr>
                            <m:num>
                              <m:r>
                                <a:rPr lang="en-US" sz="1800" b="0" i="1" smtClean="0">
                                  <a:solidFill>
                                    <a:srgbClr val="000000"/>
                                  </a:solidFill>
                                  <a:effectLst/>
                                  <a:latin typeface="Cambria Math" panose="02040503050406030204" pitchFamily="18" charset="0"/>
                                  <a:cs typeface="Times New Roman" panose="02020603050405020304" pitchFamily="18" charset="0"/>
                                </a:rPr>
                                <m:t>2</m:t>
                              </m:r>
                            </m:num>
                            <m:den>
                              <m:r>
                                <a:rPr lang="en-US" sz="1800" b="0" i="1" smtClean="0">
                                  <a:solidFill>
                                    <a:srgbClr val="000000"/>
                                  </a:solidFill>
                                  <a:effectLst/>
                                  <a:latin typeface="Cambria Math" panose="02040503050406030204" pitchFamily="18" charset="0"/>
                                  <a:cs typeface="Times New Roman" panose="02020603050405020304" pitchFamily="18" charset="0"/>
                                </a:rPr>
                                <m:t>𝑎</m:t>
                              </m:r>
                            </m:den>
                          </m:f>
                        </m:e>
                      </m:rad>
                      <m:func>
                        <m:funcPr>
                          <m:ctrlPr>
                            <a:rPr lang="en-IN" sz="1800" i="1">
                              <a:solidFill>
                                <a:srgbClr val="000000"/>
                              </a:solidFill>
                              <a:effectLst/>
                              <a:latin typeface="Cambria Math" panose="02040503050406030204" pitchFamily="18" charset="0"/>
                            </a:rPr>
                          </m:ctrlPr>
                        </m:funcPr>
                        <m:fName>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sin</m:t>
                          </m:r>
                        </m:fName>
                        <m:e>
                          <m:d>
                            <m:dPr>
                              <m:begChr m:val="["/>
                              <m:endChr m:val="]"/>
                              <m:ctrlPr>
                                <a:rPr lang="en-IN" sz="1800" i="1">
                                  <a:solidFill>
                                    <a:srgbClr val="000000"/>
                                  </a:solidFill>
                                  <a:effectLst/>
                                  <a:latin typeface="Cambria Math" panose="02040503050406030204" pitchFamily="18" charset="0"/>
                                </a:rPr>
                              </m:ctrlPr>
                            </m:dPr>
                            <m:e>
                              <m:f>
                                <m:fPr>
                                  <m:ctrlPr>
                                    <a:rPr lang="en-IN" sz="1800" i="1">
                                      <a:solidFill>
                                        <a:srgbClr val="000000"/>
                                      </a:solidFill>
                                      <a:effectLst/>
                                      <a:latin typeface="Cambria Math" panose="02040503050406030204" pitchFamily="18" charset="0"/>
                                    </a:rPr>
                                  </m:ctrlPr>
                                </m:fPr>
                                <m:num>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num>
                                <m:den>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𝑎</m:t>
                                  </m:r>
                                </m:den>
                              </m:f>
                            </m:e>
                          </m:d>
                        </m:e>
                      </m:func>
                    </m:oMath>
                  </m:oMathPara>
                </a14:m>
                <a:endParaRPr lang="en-IN" dirty="0"/>
              </a:p>
            </p:txBody>
          </p:sp>
        </mc:Choice>
        <mc:Fallback xmlns="">
          <p:sp>
            <p:nvSpPr>
              <p:cNvPr id="10" name="TextBox 9">
                <a:extLst>
                  <a:ext uri="{FF2B5EF4-FFF2-40B4-BE49-F238E27FC236}">
                    <a16:creationId xmlns:a16="http://schemas.microsoft.com/office/drawing/2014/main" id="{6FBCF6BC-AF80-4646-B691-9C4100A44519}"/>
                  </a:ext>
                </a:extLst>
              </p:cNvPr>
              <p:cNvSpPr txBox="1">
                <a:spLocks noRot="1" noChangeAspect="1" noMove="1" noResize="1" noEditPoints="1" noAdjustHandles="1" noChangeArrowheads="1" noChangeShapeType="1" noTextEdit="1"/>
              </p:cNvSpPr>
              <p:nvPr/>
            </p:nvSpPr>
            <p:spPr>
              <a:xfrm>
                <a:off x="653144" y="6040872"/>
                <a:ext cx="4484914" cy="677236"/>
              </a:xfrm>
              <a:prstGeom prst="rect">
                <a:avLst/>
              </a:prstGeom>
              <a:blipFill>
                <a:blip r:embed="rId4"/>
                <a:stretch>
                  <a:fillRect/>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4D5C8176-13A7-4988-988C-EDF84F807B26}"/>
              </a:ext>
            </a:extLst>
          </p:cNvPr>
          <p:cNvSpPr txBox="1"/>
          <p:nvPr/>
        </p:nvSpPr>
        <p:spPr>
          <a:xfrm>
            <a:off x="4348843" y="6029288"/>
            <a:ext cx="360317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is known as normalized eigen function.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3060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40647"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itle 1">
            <a:extLst>
              <a:ext uri="{FF2B5EF4-FFF2-40B4-BE49-F238E27FC236}">
                <a16:creationId xmlns:a16="http://schemas.microsoft.com/office/drawing/2014/main" id="{B52DE7D1-F296-4004-8F1A-978707AE9A56}"/>
              </a:ext>
            </a:extLst>
          </p:cNvPr>
          <p:cNvSpPr txBox="1">
            <a:spLocks/>
          </p:cNvSpPr>
          <p:nvPr/>
        </p:nvSpPr>
        <p:spPr>
          <a:xfrm>
            <a:off x="3069771" y="388483"/>
            <a:ext cx="4833257" cy="7268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u="sng" dirty="0">
                <a:latin typeface="Times New Roman" panose="02020603050405020304" pitchFamily="18" charset="0"/>
                <a:cs typeface="Times New Roman" panose="02020603050405020304" pitchFamily="18" charset="0"/>
              </a:rPr>
              <a:t>Eigen Functions</a:t>
            </a:r>
          </a:p>
        </p:txBody>
      </p:sp>
      <p:sp>
        <p:nvSpPr>
          <p:cNvPr id="7" name="TextBox 6">
            <a:extLst>
              <a:ext uri="{FF2B5EF4-FFF2-40B4-BE49-F238E27FC236}">
                <a16:creationId xmlns:a16="http://schemas.microsoft.com/office/drawing/2014/main" id="{1506CC14-80E5-4274-8B5A-7E34B6750003}"/>
              </a:ext>
            </a:extLst>
          </p:cNvPr>
          <p:cNvSpPr txBox="1"/>
          <p:nvPr/>
        </p:nvSpPr>
        <p:spPr>
          <a:xfrm>
            <a:off x="620485" y="1451206"/>
            <a:ext cx="9025123"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From the wave function (1) we have various eigen function, They are </a:t>
            </a:r>
          </a:p>
        </p:txBody>
      </p:sp>
      <p:graphicFrame>
        <p:nvGraphicFramePr>
          <p:cNvPr id="8" name="Object 3">
            <a:extLst>
              <a:ext uri="{FF2B5EF4-FFF2-40B4-BE49-F238E27FC236}">
                <a16:creationId xmlns:a16="http://schemas.microsoft.com/office/drawing/2014/main" id="{26908CEA-8C93-4780-9978-60FEDE1ED029}"/>
              </a:ext>
            </a:extLst>
          </p:cNvPr>
          <p:cNvGraphicFramePr>
            <a:graphicFrameLocks noChangeAspect="1"/>
          </p:cNvGraphicFramePr>
          <p:nvPr>
            <p:extLst>
              <p:ext uri="{D42A27DB-BD31-4B8C-83A1-F6EECF244321}">
                <p14:modId xmlns:p14="http://schemas.microsoft.com/office/powerpoint/2010/main" val="485991124"/>
              </p:ext>
            </p:extLst>
          </p:nvPr>
        </p:nvGraphicFramePr>
        <p:xfrm>
          <a:off x="1313329" y="2280809"/>
          <a:ext cx="4551363" cy="2138363"/>
        </p:xfrm>
        <a:graphic>
          <a:graphicData uri="http://schemas.openxmlformats.org/presentationml/2006/ole">
            <mc:AlternateContent xmlns:mc="http://schemas.openxmlformats.org/markup-compatibility/2006">
              <mc:Choice xmlns:v="urn:schemas-microsoft-com:vml" Requires="v">
                <p:oleObj name="Equation" r:id="rId3" imgW="1892160" imgH="888840" progId="Equation.3">
                  <p:embed/>
                </p:oleObj>
              </mc:Choice>
              <mc:Fallback>
                <p:oleObj name="Equation" r:id="rId3" imgW="1892160" imgH="888840" progId="Equation.3">
                  <p:embed/>
                  <p:pic>
                    <p:nvPicPr>
                      <p:cNvPr id="747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329" y="2280809"/>
                        <a:ext cx="4551363" cy="213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03278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extBox 5">
            <a:extLst>
              <a:ext uri="{FF2B5EF4-FFF2-40B4-BE49-F238E27FC236}">
                <a16:creationId xmlns:a16="http://schemas.microsoft.com/office/drawing/2014/main" id="{33D138E9-4086-4CB1-8B47-989921EA2C54}"/>
              </a:ext>
            </a:extLst>
          </p:cNvPr>
          <p:cNvSpPr txBox="1"/>
          <p:nvPr/>
        </p:nvSpPr>
        <p:spPr>
          <a:xfrm>
            <a:off x="571472" y="928670"/>
            <a:ext cx="8215454" cy="461665"/>
          </a:xfrm>
          <a:prstGeom prst="rect">
            <a:avLst/>
          </a:prstGeom>
          <a:noFill/>
        </p:spPr>
        <p:txBody>
          <a:bodyPr wrap="none" rtlCol="0">
            <a:spAutoFit/>
          </a:bodyPr>
          <a:lstStyle/>
          <a:p>
            <a:r>
              <a:rPr lang="en-IN" sz="2400" dirty="0"/>
              <a:t>The Generalised wave function </a:t>
            </a:r>
            <a:r>
              <a:rPr lang="el-GR" sz="2400" dirty="0">
                <a:latin typeface="Times New Roman"/>
                <a:cs typeface="Times New Roman"/>
              </a:rPr>
              <a:t>ψ</a:t>
            </a:r>
            <a:r>
              <a:rPr lang="en-IN" sz="2400" baseline="-25000" dirty="0">
                <a:latin typeface="Times New Roman"/>
                <a:cs typeface="Times New Roman"/>
              </a:rPr>
              <a:t>1</a:t>
            </a:r>
            <a:r>
              <a:rPr lang="en-IN" sz="2400" dirty="0">
                <a:latin typeface="Times New Roman"/>
                <a:cs typeface="Times New Roman"/>
              </a:rPr>
              <a:t>, </a:t>
            </a:r>
            <a:r>
              <a:rPr lang="el-GR" sz="2400" dirty="0">
                <a:latin typeface="Times New Roman"/>
                <a:cs typeface="Times New Roman"/>
              </a:rPr>
              <a:t>ψ</a:t>
            </a:r>
            <a:r>
              <a:rPr lang="en-IN" sz="2400" baseline="-25000" dirty="0">
                <a:latin typeface="Times New Roman"/>
                <a:cs typeface="Times New Roman"/>
              </a:rPr>
              <a:t>2</a:t>
            </a:r>
            <a:r>
              <a:rPr lang="en-IN" sz="2400" dirty="0">
                <a:latin typeface="Times New Roman"/>
                <a:cs typeface="Times New Roman"/>
              </a:rPr>
              <a:t>, </a:t>
            </a:r>
            <a:r>
              <a:rPr lang="el-GR" sz="2400" dirty="0">
                <a:latin typeface="Times New Roman"/>
                <a:cs typeface="Times New Roman"/>
              </a:rPr>
              <a:t>ψ</a:t>
            </a:r>
            <a:r>
              <a:rPr lang="en-IN" sz="2400" baseline="-25000" dirty="0">
                <a:latin typeface="Times New Roman"/>
                <a:cs typeface="Times New Roman"/>
              </a:rPr>
              <a:t>3</a:t>
            </a:r>
            <a:r>
              <a:rPr lang="en-IN" sz="2400" dirty="0">
                <a:latin typeface="Times New Roman"/>
                <a:cs typeface="Times New Roman"/>
              </a:rPr>
              <a:t> are shown in the figure</a:t>
            </a:r>
            <a:endParaRPr lang="en-IN" sz="2400" dirty="0"/>
          </a:p>
        </p:txBody>
      </p:sp>
      <p:pic>
        <p:nvPicPr>
          <p:cNvPr id="7" name="Picture 2">
            <a:extLst>
              <a:ext uri="{FF2B5EF4-FFF2-40B4-BE49-F238E27FC236}">
                <a16:creationId xmlns:a16="http://schemas.microsoft.com/office/drawing/2014/main" id="{A23FD9F3-B951-4F27-97AF-958446F081A2}"/>
              </a:ext>
            </a:extLst>
          </p:cNvPr>
          <p:cNvPicPr>
            <a:picLocks noChangeAspect="1" noChangeArrowheads="1"/>
          </p:cNvPicPr>
          <p:nvPr/>
        </p:nvPicPr>
        <p:blipFill>
          <a:blip r:embed="rId3"/>
          <a:srcRect/>
          <a:stretch>
            <a:fillRect/>
          </a:stretch>
        </p:blipFill>
        <p:spPr bwMode="auto">
          <a:xfrm>
            <a:off x="3143241" y="1643050"/>
            <a:ext cx="2928957" cy="4132638"/>
          </a:xfrm>
          <a:prstGeom prst="rect">
            <a:avLst/>
          </a:prstGeom>
          <a:noFill/>
          <a:ln w="9525">
            <a:noFill/>
            <a:miter lim="800000"/>
            <a:headEnd/>
            <a:tailEnd/>
          </a:ln>
          <a:effectLst/>
        </p:spPr>
      </p:pic>
    </p:spTree>
    <p:extLst>
      <p:ext uri="{BB962C8B-B14F-4D97-AF65-F5344CB8AC3E}">
        <p14:creationId xmlns:p14="http://schemas.microsoft.com/office/powerpoint/2010/main" val="1045859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extBox 5"/>
          <p:cNvSpPr txBox="1"/>
          <p:nvPr/>
        </p:nvSpPr>
        <p:spPr>
          <a:xfrm>
            <a:off x="653144" y="604157"/>
            <a:ext cx="10123714" cy="830997"/>
          </a:xfrm>
          <a:prstGeom prst="rect">
            <a:avLst/>
          </a:prstGeom>
          <a:noFill/>
        </p:spPr>
        <p:txBody>
          <a:bodyPr wrap="square" rtlCol="0">
            <a:spAutoFit/>
          </a:bodyPr>
          <a:lstStyle/>
          <a:p>
            <a:r>
              <a:rPr lang="en-US" sz="2400" b="1" u="sng" dirty="0">
                <a:latin typeface="Times New Roman" pitchFamily="18" charset="0"/>
                <a:cs typeface="Times New Roman" pitchFamily="18" charset="0"/>
              </a:rPr>
              <a:t>Square well potential in 1D – with one finite potential barrier (one step potential)</a:t>
            </a:r>
            <a:endParaRPr lang="en-IN" sz="2400" b="1" u="sng" dirty="0">
              <a:latin typeface="Times New Roman" pitchFamily="18" charset="0"/>
              <a:cs typeface="Times New Roman" pitchFamily="18" charset="0"/>
            </a:endParaRPr>
          </a:p>
        </p:txBody>
      </p:sp>
      <p:sp>
        <p:nvSpPr>
          <p:cNvPr id="7" name="TextBox 6"/>
          <p:cNvSpPr txBox="1"/>
          <p:nvPr/>
        </p:nvSpPr>
        <p:spPr>
          <a:xfrm>
            <a:off x="734786" y="1714500"/>
            <a:ext cx="10466614" cy="2462213"/>
          </a:xfrm>
          <a:prstGeom prst="rect">
            <a:avLst/>
          </a:prstGeom>
          <a:noFill/>
        </p:spPr>
        <p:txBody>
          <a:bodyPr wrap="square" rtlCol="0">
            <a:spAutoFit/>
          </a:bodyPr>
          <a:lstStyle/>
          <a:p>
            <a:pPr algn="just"/>
            <a:r>
              <a:rPr lang="en-US" sz="2200" dirty="0">
                <a:latin typeface="Times New Roman" pitchFamily="18" charset="0"/>
                <a:cs typeface="Times New Roman" pitchFamily="18" charset="0"/>
              </a:rPr>
              <a:t>Consider the particle in a 1D box of length ‘L’ with the modification that one of the walls at the end x = L has a finite height (Vo) and the other end x = 0 has infinite height (V= ∞).</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Between x = 0 to x = L, the potential energy V = 0.  This system is termed as a “Potential Well” and it is now divided into regions I &amp; II where V =0 and V = Vo respectively.</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 </a:t>
            </a:r>
            <a:endParaRPr lang="en-IN" sz="2200" dirty="0">
              <a:latin typeface="Times New Roman" pitchFamily="18" charset="0"/>
              <a:cs typeface="Times New Roman" pitchFamily="18" charset="0"/>
            </a:endParaRPr>
          </a:p>
        </p:txBody>
      </p:sp>
      <p:pic>
        <p:nvPicPr>
          <p:cNvPr id="1026" name="Picture 2" descr="Quantum Physics Visualization With Python | by Syed Sadat Nazrul | Towards  Data Science"/>
          <p:cNvPicPr>
            <a:picLocks noChangeAspect="1" noChangeArrowheads="1"/>
          </p:cNvPicPr>
          <p:nvPr/>
        </p:nvPicPr>
        <p:blipFill>
          <a:blip r:embed="rId3"/>
          <a:srcRect/>
          <a:stretch>
            <a:fillRect/>
          </a:stretch>
        </p:blipFill>
        <p:spPr bwMode="auto">
          <a:xfrm>
            <a:off x="2017032" y="3658284"/>
            <a:ext cx="5624739" cy="2889476"/>
          </a:xfrm>
          <a:prstGeom prst="rect">
            <a:avLst/>
          </a:prstGeom>
          <a:noFill/>
        </p:spPr>
      </p:pic>
      <p:pic>
        <p:nvPicPr>
          <p:cNvPr id="8" name="Picture 7">
            <a:extLst>
              <a:ext uri="{FF2B5EF4-FFF2-40B4-BE49-F238E27FC236}">
                <a16:creationId xmlns:a16="http://schemas.microsoft.com/office/drawing/2014/main" id="{A6DA0DD3-5E55-4D9A-BBD1-9596C3641345}"/>
              </a:ext>
            </a:extLst>
          </p:cNvPr>
          <p:cNvPicPr>
            <a:picLocks noChangeAspect="1"/>
          </p:cNvPicPr>
          <p:nvPr/>
        </p:nvPicPr>
        <p:blipFill rotWithShape="1">
          <a:blip r:embed="rId4">
            <a:extLst>
              <a:ext uri="{28A0092B-C50C-407E-A947-70E740481C1C}">
                <a14:useLocalDpi xmlns:a14="http://schemas.microsoft.com/office/drawing/2010/main" val="0"/>
              </a:ext>
            </a:extLst>
          </a:blip>
          <a:srcRect l="12917" t="24444" r="11250" b="8472"/>
          <a:stretch/>
        </p:blipFill>
        <p:spPr>
          <a:xfrm>
            <a:off x="8006941" y="4001478"/>
            <a:ext cx="3544588" cy="2351697"/>
          </a:xfrm>
          <a:prstGeom prst="rect">
            <a:avLst/>
          </a:prstGeom>
        </p:spPr>
      </p:pic>
    </p:spTree>
    <p:extLst>
      <p:ext uri="{BB962C8B-B14F-4D97-AF65-F5344CB8AC3E}">
        <p14:creationId xmlns:p14="http://schemas.microsoft.com/office/powerpoint/2010/main" val="42876779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5"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55171" y="506186"/>
            <a:ext cx="7053943" cy="2400657"/>
          </a:xfrm>
          <a:prstGeom prst="rect">
            <a:avLst/>
          </a:prstGeom>
          <a:noFill/>
        </p:spPr>
        <p:txBody>
          <a:bodyPr wrap="square" rtlCol="0">
            <a:spAutoFit/>
          </a:bodyPr>
          <a:lstStyle/>
          <a:p>
            <a:r>
              <a:rPr lang="en-US" sz="2200" dirty="0">
                <a:latin typeface="Times New Roman" pitchFamily="18" charset="0"/>
                <a:cs typeface="Times New Roman" pitchFamily="18" charset="0"/>
              </a:rPr>
              <a:t>The </a:t>
            </a:r>
            <a:r>
              <a:rPr lang="en-US" sz="2200" dirty="0" err="1">
                <a:latin typeface="Times New Roman" pitchFamily="18" charset="0"/>
                <a:cs typeface="Times New Roman" pitchFamily="18" charset="0"/>
              </a:rPr>
              <a:t>schrodinger</a:t>
            </a:r>
            <a:r>
              <a:rPr lang="en-US" sz="2200" dirty="0">
                <a:latin typeface="Times New Roman" pitchFamily="18" charset="0"/>
                <a:cs typeface="Times New Roman" pitchFamily="18" charset="0"/>
              </a:rPr>
              <a:t> equations for the 2 regions is given by:</a:t>
            </a:r>
          </a:p>
          <a:p>
            <a:endParaRPr lang="en-US"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For Region –I;   V =0</a:t>
            </a: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r>
              <a:rPr lang="en-US" dirty="0"/>
              <a:t> </a:t>
            </a:r>
            <a:endParaRPr lang="en-IN" dirty="0"/>
          </a:p>
        </p:txBody>
      </p:sp>
      <p:sp>
        <p:nvSpPr>
          <p:cNvPr id="11059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1059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302327" y="1877786"/>
            <a:ext cx="2810539" cy="816429"/>
          </a:xfrm>
          <a:prstGeom prst="rect">
            <a:avLst/>
          </a:prstGeom>
          <a:noFill/>
        </p:spPr>
      </p:pic>
      <p:sp>
        <p:nvSpPr>
          <p:cNvPr id="110595" name="Rectangle 3"/>
          <p:cNvSpPr>
            <a:spLocks noChangeArrowheads="1"/>
          </p:cNvSpPr>
          <p:nvPr/>
        </p:nvSpPr>
        <p:spPr bwMode="auto">
          <a:xfrm>
            <a:off x="0" y="8159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1419225"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Rectangle 7"/>
          <p:cNvSpPr/>
          <p:nvPr/>
        </p:nvSpPr>
        <p:spPr>
          <a:xfrm>
            <a:off x="614373" y="3032062"/>
            <a:ext cx="3010569" cy="995144"/>
          </a:xfrm>
          <a:prstGeom prst="rect">
            <a:avLst/>
          </a:prstGeom>
        </p:spPr>
        <p:txBody>
          <a:bodyPr wrap="square">
            <a:spAutoFit/>
          </a:bodyPr>
          <a:lstStyle/>
          <a:p>
            <a:r>
              <a:rPr lang="en-US" sz="2200" dirty="0">
                <a:latin typeface="Times New Roman" pitchFamily="18" charset="0"/>
                <a:cs typeface="Times New Roman" pitchFamily="18" charset="0"/>
              </a:rPr>
              <a:t>For Region –II;   V =V</a:t>
            </a:r>
            <a:r>
              <a:rPr lang="en-US" sz="2200" baseline="-25000" dirty="0">
                <a:latin typeface="Times New Roman" pitchFamily="18" charset="0"/>
                <a:cs typeface="Times New Roman" pitchFamily="18" charset="0"/>
              </a:rPr>
              <a:t>0</a:t>
            </a:r>
          </a:p>
          <a:p>
            <a:endParaRPr lang="en-US" sz="2200" baseline="-250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p:txBody>
      </p:sp>
      <p:sp>
        <p:nvSpPr>
          <p:cNvPr id="110597" name="Rectangle 5"/>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10596"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269671" y="3837216"/>
            <a:ext cx="3347358" cy="796288"/>
          </a:xfrm>
          <a:prstGeom prst="rect">
            <a:avLst/>
          </a:prstGeom>
          <a:noFill/>
        </p:spPr>
      </p:pic>
      <p:sp>
        <p:nvSpPr>
          <p:cNvPr id="110598" name="Rectangle 6"/>
          <p:cNvSpPr>
            <a:spLocks noChangeArrowheads="1"/>
          </p:cNvSpPr>
          <p:nvPr/>
        </p:nvSpPr>
        <p:spPr bwMode="auto">
          <a:xfrm>
            <a:off x="914400" y="8159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90488" algn="l"/>
                <a:tab pos="342900"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TextBox 11"/>
          <p:cNvSpPr txBox="1"/>
          <p:nvPr/>
        </p:nvSpPr>
        <p:spPr>
          <a:xfrm>
            <a:off x="6613071" y="2090057"/>
            <a:ext cx="816429" cy="369332"/>
          </a:xfrm>
          <a:prstGeom prst="rect">
            <a:avLst/>
          </a:prstGeom>
          <a:noFill/>
        </p:spPr>
        <p:txBody>
          <a:bodyPr wrap="square" rtlCol="0">
            <a:spAutoFit/>
          </a:bodyPr>
          <a:lstStyle/>
          <a:p>
            <a:r>
              <a:rPr lang="en-US" b="1" dirty="0">
                <a:latin typeface="Times New Roman" pitchFamily="18" charset="0"/>
                <a:cs typeface="Times New Roman" pitchFamily="18" charset="0"/>
              </a:rPr>
              <a:t>(1)</a:t>
            </a:r>
            <a:endParaRPr lang="en-IN" b="1" dirty="0">
              <a:latin typeface="Times New Roman" pitchFamily="18" charset="0"/>
              <a:cs typeface="Times New Roman" pitchFamily="18" charset="0"/>
            </a:endParaRPr>
          </a:p>
        </p:txBody>
      </p:sp>
      <p:sp>
        <p:nvSpPr>
          <p:cNvPr id="13" name="TextBox 12"/>
          <p:cNvSpPr txBox="1"/>
          <p:nvPr/>
        </p:nvSpPr>
        <p:spPr>
          <a:xfrm>
            <a:off x="6683828" y="4071257"/>
            <a:ext cx="816429" cy="369332"/>
          </a:xfrm>
          <a:prstGeom prst="rect">
            <a:avLst/>
          </a:prstGeom>
          <a:noFill/>
        </p:spPr>
        <p:txBody>
          <a:bodyPr wrap="square" rtlCol="0">
            <a:spAutoFit/>
          </a:bodyPr>
          <a:lstStyle/>
          <a:p>
            <a:r>
              <a:rPr lang="en-US" b="1" dirty="0">
                <a:latin typeface="Times New Roman" pitchFamily="18" charset="0"/>
                <a:cs typeface="Times New Roman" pitchFamily="18" charset="0"/>
              </a:rPr>
              <a:t>(2)</a:t>
            </a:r>
            <a:endParaRPr lang="en-IN" b="1"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9965548B-5BEF-44F4-B492-B9AE764B304B}"/>
              </a:ext>
            </a:extLst>
          </p:cNvPr>
          <p:cNvPicPr>
            <a:picLocks noChangeAspect="1"/>
          </p:cNvPicPr>
          <p:nvPr/>
        </p:nvPicPr>
        <p:blipFill rotWithShape="1">
          <a:blip r:embed="rId5">
            <a:extLst>
              <a:ext uri="{28A0092B-C50C-407E-A947-70E740481C1C}">
                <a14:useLocalDpi xmlns:a14="http://schemas.microsoft.com/office/drawing/2010/main" val="0"/>
              </a:ext>
            </a:extLst>
          </a:blip>
          <a:srcRect l="12917" t="24444" r="11250" b="8472"/>
          <a:stretch/>
        </p:blipFill>
        <p:spPr>
          <a:xfrm>
            <a:off x="7537665" y="1913251"/>
            <a:ext cx="4076700" cy="270473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5"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02128" y="669471"/>
            <a:ext cx="9356271" cy="4832092"/>
          </a:xfrm>
          <a:prstGeom prst="rect">
            <a:avLst/>
          </a:prstGeom>
          <a:noFill/>
        </p:spPr>
        <p:txBody>
          <a:bodyPr wrap="square" rtlCol="0">
            <a:spAutoFit/>
          </a:bodyPr>
          <a:lstStyle/>
          <a:p>
            <a:pPr algn="just"/>
            <a:r>
              <a:rPr lang="en-US" sz="2200" dirty="0">
                <a:latin typeface="Times New Roman" pitchFamily="18" charset="0"/>
                <a:cs typeface="Times New Roman" pitchFamily="18" charset="0"/>
              </a:rPr>
              <a:t>The general solutions of equations (1) and (2) takes the form</a:t>
            </a:r>
          </a:p>
          <a:p>
            <a:pPr algn="just"/>
            <a:endParaRPr lang="en-IN"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		            				 (x &lt; 0)                  ... (3)</a:t>
            </a:r>
            <a:endParaRPr lang="en-IN"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And</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                                     				(x &gt; 0)                  ... (4)</a:t>
            </a:r>
            <a:endParaRPr lang="en-IN" sz="2200" dirty="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Where,        and         are the wave function for the region I  and  II</a:t>
            </a:r>
          </a:p>
          <a:p>
            <a:pPr algn="just"/>
            <a:r>
              <a:rPr lang="en-US" sz="2200" dirty="0">
                <a:latin typeface="Times New Roman" pitchFamily="18" charset="0"/>
                <a:cs typeface="Times New Roman" pitchFamily="18" charset="0"/>
              </a:rPr>
              <a:t>             A, B, C and D are constants of integration which may be found boundary         	conditions.</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                                        and</a:t>
            </a:r>
            <a:endParaRPr lang="en-IN" sz="2200" dirty="0">
              <a:latin typeface="Times New Roman" pitchFamily="18" charset="0"/>
              <a:cs typeface="Times New Roman" pitchFamily="18" charset="0"/>
            </a:endParaRPr>
          </a:p>
          <a:p>
            <a:pPr algn="just"/>
            <a:endParaRPr lang="en-IN" sz="2200" dirty="0">
              <a:latin typeface="Times New Roman" pitchFamily="18" charset="0"/>
              <a:cs typeface="Times New Roman" pitchFamily="18" charset="0"/>
            </a:endParaRPr>
          </a:p>
        </p:txBody>
      </p:sp>
      <p:sp>
        <p:nvSpPr>
          <p:cNvPr id="109570"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956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435221" y="1322614"/>
            <a:ext cx="4222953" cy="587829"/>
          </a:xfrm>
          <a:prstGeom prst="rect">
            <a:avLst/>
          </a:prstGeom>
          <a:noFill/>
        </p:spPr>
      </p:pic>
      <p:sp>
        <p:nvSpPr>
          <p:cNvPr id="109572"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9571"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281599" y="2694214"/>
            <a:ext cx="4477416" cy="620486"/>
          </a:xfrm>
          <a:prstGeom prst="rect">
            <a:avLst/>
          </a:prstGeom>
          <a:noFill/>
        </p:spPr>
      </p:pic>
      <p:sp>
        <p:nvSpPr>
          <p:cNvPr id="109574" name="Rectangle 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9573"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698172" y="3461657"/>
            <a:ext cx="342900" cy="407405"/>
          </a:xfrm>
          <a:prstGeom prst="rect">
            <a:avLst/>
          </a:prstGeom>
          <a:noFill/>
        </p:spPr>
      </p:pic>
      <p:sp>
        <p:nvSpPr>
          <p:cNvPr id="109576" name="Rectangle 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9575" name="Picture 7"/>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645228" y="3461658"/>
            <a:ext cx="310243" cy="368604"/>
          </a:xfrm>
          <a:prstGeom prst="rect">
            <a:avLst/>
          </a:prstGeom>
          <a:noFill/>
        </p:spPr>
      </p:pic>
      <p:pic>
        <p:nvPicPr>
          <p:cNvPr id="109577" name="Picture 9"/>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1796142" y="4620985"/>
            <a:ext cx="1408462" cy="620486"/>
          </a:xfrm>
          <a:prstGeom prst="rect">
            <a:avLst/>
          </a:prstGeom>
          <a:noFill/>
        </p:spPr>
      </p:pic>
      <p:sp>
        <p:nvSpPr>
          <p:cNvPr id="109580" name="Rectangle 1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9579" name="Picture 11"/>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4392386" y="4653642"/>
            <a:ext cx="1812474" cy="604158"/>
          </a:xfrm>
          <a:prstGeom prst="rect">
            <a:avLst/>
          </a:prstGeom>
          <a:noFill/>
        </p:spPr>
      </p:pic>
      <p:sp>
        <p:nvSpPr>
          <p:cNvPr id="17" name="Rectangle 16"/>
          <p:cNvSpPr/>
          <p:nvPr/>
        </p:nvSpPr>
        <p:spPr>
          <a:xfrm>
            <a:off x="8170227" y="4909848"/>
            <a:ext cx="684803" cy="369332"/>
          </a:xfrm>
          <a:prstGeom prst="rect">
            <a:avLst/>
          </a:prstGeom>
        </p:spPr>
        <p:txBody>
          <a:bodyPr wrap="none">
            <a:spAutoFit/>
          </a:bodyPr>
          <a:lstStyle/>
          <a:p>
            <a:r>
              <a:rPr lang="en-US" dirty="0">
                <a:latin typeface="Times New Roman" pitchFamily="18" charset="0"/>
                <a:cs typeface="Times New Roman" pitchFamily="18" charset="0"/>
              </a:rPr>
              <a:t>... (5)</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DA1B9F8E-ADB8-44E5-9EB6-C70DECF6A2AC}"/>
              </a:ext>
            </a:extLst>
          </p:cNvPr>
          <p:cNvSpPr/>
          <p:nvPr/>
        </p:nvSpPr>
        <p:spPr>
          <a:xfrm>
            <a:off x="1981200" y="337460"/>
            <a:ext cx="7728857" cy="854073"/>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latin typeface="Times New Roman" panose="02020603050405020304" pitchFamily="18" charset="0"/>
                <a:cs typeface="Times New Roman" panose="02020603050405020304" pitchFamily="18" charset="0"/>
              </a:rPr>
              <a:t>The Development of Quantum Theory</a:t>
            </a:r>
            <a:endParaRPr lang="en-IN" sz="3200" dirty="0">
              <a:latin typeface="Times New Roman" panose="02020603050405020304" pitchFamily="18" charset="0"/>
              <a:cs typeface="Times New Roman" panose="02020603050405020304" pitchFamily="18" charset="0"/>
            </a:endParaRPr>
          </a:p>
          <a:p>
            <a:pPr algn="ctr"/>
            <a:endParaRPr lang="en-IN" dirty="0"/>
          </a:p>
        </p:txBody>
      </p:sp>
      <p:sp>
        <p:nvSpPr>
          <p:cNvPr id="7" name="Content Placeholder 2">
            <a:extLst>
              <a:ext uri="{FF2B5EF4-FFF2-40B4-BE49-F238E27FC236}">
                <a16:creationId xmlns:a16="http://schemas.microsoft.com/office/drawing/2014/main" id="{2208754E-C390-46A6-A2EE-EDE2FCF29776}"/>
              </a:ext>
            </a:extLst>
          </p:cNvPr>
          <p:cNvSpPr txBox="1">
            <a:spLocks/>
          </p:cNvSpPr>
          <p:nvPr/>
        </p:nvSpPr>
        <p:spPr>
          <a:xfrm>
            <a:off x="435429" y="1471597"/>
            <a:ext cx="11048999" cy="46352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Ø"/>
            </a:pPr>
            <a:r>
              <a:rPr lang="en-US" dirty="0"/>
              <a:t>In 1900, Planck made the assumption that </a:t>
            </a:r>
            <a:r>
              <a:rPr lang="en-US" dirty="0">
                <a:solidFill>
                  <a:srgbClr val="FF0000"/>
                </a:solidFill>
              </a:rPr>
              <a:t>energy was made of individual units, or quanta</a:t>
            </a:r>
            <a:r>
              <a:rPr lang="en-US" dirty="0"/>
              <a:t>.</a:t>
            </a:r>
          </a:p>
          <a:p>
            <a:pPr marL="0" indent="0" algn="just">
              <a:buNone/>
            </a:pPr>
            <a:endParaRPr lang="en-IN" dirty="0"/>
          </a:p>
          <a:p>
            <a:pPr algn="just">
              <a:buFont typeface="Wingdings" pitchFamily="2" charset="2"/>
              <a:buChar char="Ø"/>
            </a:pPr>
            <a:r>
              <a:rPr lang="en-US" dirty="0"/>
              <a:t>In 1905, Albert Einstein theorized that not just the energy, but the </a:t>
            </a:r>
            <a:r>
              <a:rPr lang="en-US" dirty="0">
                <a:solidFill>
                  <a:srgbClr val="FF0000"/>
                </a:solidFill>
              </a:rPr>
              <a:t>radiation</a:t>
            </a:r>
            <a:r>
              <a:rPr lang="en-US" dirty="0"/>
              <a:t> itself was </a:t>
            </a:r>
            <a:r>
              <a:rPr lang="en-US" dirty="0">
                <a:solidFill>
                  <a:srgbClr val="FF0000"/>
                </a:solidFill>
              </a:rPr>
              <a:t>quantized in the same manner</a:t>
            </a:r>
            <a:r>
              <a:rPr lang="en-US" dirty="0"/>
              <a:t>.</a:t>
            </a:r>
          </a:p>
          <a:p>
            <a:pPr marL="0" indent="0" algn="just">
              <a:buNone/>
            </a:pPr>
            <a:endParaRPr lang="en-IN" dirty="0"/>
          </a:p>
          <a:p>
            <a:pPr algn="just">
              <a:buFont typeface="Wingdings" pitchFamily="2" charset="2"/>
              <a:buChar char="Ø"/>
            </a:pPr>
            <a:r>
              <a:rPr lang="en-US" dirty="0"/>
              <a:t>In 1924, Louis de Broglie proposed the wave nature of </a:t>
            </a:r>
            <a:r>
              <a:rPr lang="en-US" dirty="0">
                <a:hlinkClick r:id="rId3" tooltip="Electrons"/>
              </a:rPr>
              <a:t>electrons</a:t>
            </a:r>
            <a:r>
              <a:rPr lang="en-US" dirty="0"/>
              <a:t> and suggested that </a:t>
            </a:r>
            <a:r>
              <a:rPr lang="en-US" dirty="0">
                <a:hlinkClick r:id="rId4" tooltip="Matter wave"/>
              </a:rPr>
              <a:t>all matter has wave properties</a:t>
            </a:r>
            <a:r>
              <a:rPr lang="en-US" dirty="0"/>
              <a:t>. This concept is known as the de Broglie hypothesis, an example of </a:t>
            </a:r>
            <a:r>
              <a:rPr lang="en-US" dirty="0">
                <a:hlinkClick r:id="rId5" tooltip="Wave–particle duality"/>
              </a:rPr>
              <a:t>wave–particle duality</a:t>
            </a:r>
            <a:r>
              <a:rPr lang="en-US" dirty="0"/>
              <a:t>, and forms a central part of the theory of </a:t>
            </a:r>
            <a:r>
              <a:rPr lang="en-US" dirty="0">
                <a:hlinkClick r:id="rId6" tooltip="Quantum mechanics"/>
              </a:rPr>
              <a:t>quantum mechanics</a:t>
            </a:r>
            <a:r>
              <a:rPr lang="en-US" dirty="0"/>
              <a:t>.</a:t>
            </a:r>
          </a:p>
        </p:txBody>
      </p:sp>
    </p:spTree>
    <p:extLst>
      <p:ext uri="{BB962C8B-B14F-4D97-AF65-F5344CB8AC3E}">
        <p14:creationId xmlns:p14="http://schemas.microsoft.com/office/powerpoint/2010/main" val="15896561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5"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42900" y="326572"/>
            <a:ext cx="11381014" cy="7201972"/>
          </a:xfrm>
          <a:prstGeom prst="rect">
            <a:avLst/>
          </a:prstGeom>
          <a:noFill/>
        </p:spPr>
        <p:txBody>
          <a:bodyPr wrap="square" rtlCol="0">
            <a:spAutoFit/>
          </a:bodyPr>
          <a:lstStyle/>
          <a:p>
            <a:pPr algn="just"/>
            <a:r>
              <a:rPr lang="en-US" sz="2200" dirty="0">
                <a:latin typeface="Times New Roman" pitchFamily="18" charset="0"/>
                <a:cs typeface="Times New Roman" pitchFamily="18" charset="0"/>
              </a:rPr>
              <a:t>In eq. (3), </a:t>
            </a:r>
          </a:p>
          <a:p>
            <a:pPr algn="just"/>
            <a:r>
              <a:rPr lang="en-US" sz="2200" dirty="0">
                <a:latin typeface="Times New Roman" pitchFamily="18" charset="0"/>
                <a:cs typeface="Times New Roman" pitchFamily="18" charset="0"/>
              </a:rPr>
              <a:t>first term – represents a wave moving in positive direction of x- axis (</a:t>
            </a:r>
            <a:r>
              <a:rPr lang="en-US" sz="2200" dirty="0" err="1">
                <a:latin typeface="Times New Roman" pitchFamily="18" charset="0"/>
                <a:cs typeface="Times New Roman" pitchFamily="18" charset="0"/>
              </a:rPr>
              <a:t>i.e</a:t>
            </a:r>
            <a:r>
              <a:rPr lang="en-US" sz="2200" dirty="0">
                <a:latin typeface="Times New Roman" pitchFamily="18" charset="0"/>
                <a:cs typeface="Times New Roman" pitchFamily="18" charset="0"/>
              </a:rPr>
              <a:t>) incident wave  -  in Region I</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second term – represents a wave moving in negative direction of x- axis (</a:t>
            </a:r>
            <a:r>
              <a:rPr lang="en-US" sz="2200" dirty="0" err="1">
                <a:latin typeface="Times New Roman" pitchFamily="18" charset="0"/>
                <a:cs typeface="Times New Roman" pitchFamily="18" charset="0"/>
              </a:rPr>
              <a:t>i.e</a:t>
            </a:r>
            <a:r>
              <a:rPr lang="en-US" sz="2200" dirty="0">
                <a:latin typeface="Times New Roman" pitchFamily="18" charset="0"/>
                <a:cs typeface="Times New Roman" pitchFamily="18" charset="0"/>
              </a:rPr>
              <a:t>) reflected wave  -  in Region I</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In eq. (4), </a:t>
            </a:r>
          </a:p>
          <a:p>
            <a:pPr algn="just"/>
            <a:r>
              <a:rPr lang="en-US" sz="2200" dirty="0">
                <a:latin typeface="Times New Roman" pitchFamily="18" charset="0"/>
                <a:cs typeface="Times New Roman" pitchFamily="18" charset="0"/>
              </a:rPr>
              <a:t>first term – represents a wave moving in positive direction of x- axis (</a:t>
            </a:r>
            <a:r>
              <a:rPr lang="en-US" sz="2200" dirty="0" err="1">
                <a:latin typeface="Times New Roman" pitchFamily="18" charset="0"/>
                <a:cs typeface="Times New Roman" pitchFamily="18" charset="0"/>
              </a:rPr>
              <a:t>i.e</a:t>
            </a:r>
            <a:r>
              <a:rPr lang="en-US" sz="2200" dirty="0">
                <a:latin typeface="Times New Roman" pitchFamily="18" charset="0"/>
                <a:cs typeface="Times New Roman" pitchFamily="18" charset="0"/>
              </a:rPr>
              <a:t>) transmitted wave  -  in Region II</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second term – represents a wave moving in negative direction of x- axis (</a:t>
            </a:r>
            <a:r>
              <a:rPr lang="en-US" sz="2200" dirty="0" err="1">
                <a:latin typeface="Times New Roman" pitchFamily="18" charset="0"/>
                <a:cs typeface="Times New Roman" pitchFamily="18" charset="0"/>
              </a:rPr>
              <a:t>i.e</a:t>
            </a:r>
            <a:r>
              <a:rPr lang="en-US" sz="2200" dirty="0">
                <a:latin typeface="Times New Roman" pitchFamily="18" charset="0"/>
                <a:cs typeface="Times New Roman" pitchFamily="18" charset="0"/>
              </a:rPr>
              <a:t>) reflected wave  -  in Region II</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The reflection will not take place in region – II, (i.e.)  D =0.  Hence, eq. (4) becomes,</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							… (6)		</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		</a:t>
            </a:r>
          </a:p>
          <a:p>
            <a:pPr algn="just"/>
            <a:endParaRPr lang="en-US" sz="2200" dirty="0">
              <a:latin typeface="Times New Roman" pitchFamily="18" charset="0"/>
              <a:cs typeface="Times New Roman" pitchFamily="18" charset="0"/>
            </a:endParaRPr>
          </a:p>
          <a:p>
            <a:pPr algn="just"/>
            <a:endParaRPr lang="en-IN" sz="2200" dirty="0">
              <a:latin typeface="Times New Roman" pitchFamily="18" charset="0"/>
              <a:cs typeface="Times New Roman" pitchFamily="18" charset="0"/>
            </a:endParaRPr>
          </a:p>
        </p:txBody>
      </p:sp>
      <p:sp>
        <p:nvSpPr>
          <p:cNvPr id="10854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854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033157" y="5698670"/>
            <a:ext cx="2250854" cy="603771"/>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5D18D-6944-45DE-A68E-DEB45189D100}"/>
              </a:ext>
            </a:extLst>
          </p:cNvPr>
          <p:cNvSpPr/>
          <p:nvPr/>
        </p:nvSpPr>
        <p:spPr>
          <a:xfrm>
            <a:off x="162560"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endParaRPr lang="en-IN" dirty="0"/>
          </a:p>
        </p:txBody>
      </p:sp>
      <p:pic>
        <p:nvPicPr>
          <p:cNvPr id="5"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718457" y="604157"/>
                <a:ext cx="8588829" cy="4269823"/>
              </a:xfrm>
              <a:prstGeom prst="rect">
                <a:avLst/>
              </a:prstGeom>
              <a:noFill/>
            </p:spPr>
            <p:txBody>
              <a:bodyPr wrap="square" rtlCol="0">
                <a:spAutoFit/>
              </a:bodyPr>
              <a:lstStyle/>
              <a:p>
                <a:r>
                  <a:rPr lang="en-US" sz="2200" dirty="0">
                    <a:latin typeface="Times New Roman" pitchFamily="18" charset="0"/>
                    <a:cs typeface="Times New Roman" pitchFamily="18" charset="0"/>
                  </a:rPr>
                  <a:t>Boundary conditions,</a:t>
                </a:r>
              </a:p>
              <a:p>
                <a:r>
                  <a:rPr lang="en-US" sz="2200" dirty="0">
                    <a:latin typeface="Times New Roman" pitchFamily="18" charset="0"/>
                    <a:cs typeface="Times New Roman" pitchFamily="18" charset="0"/>
                  </a:rPr>
                  <a:t>The continuity of </a:t>
                </a:r>
                <a:r>
                  <a:rPr lang="el-GR" sz="2200" dirty="0">
                    <a:latin typeface="Times New Roman" pitchFamily="18" charset="0"/>
                    <a:cs typeface="Times New Roman" pitchFamily="18" charset="0"/>
                  </a:rPr>
                  <a:t>Ψ</a:t>
                </a:r>
                <a:r>
                  <a:rPr lang="en-US" sz="2200" dirty="0">
                    <a:latin typeface="Times New Roman" pitchFamily="18" charset="0"/>
                    <a:cs typeface="Times New Roman" pitchFamily="18" charset="0"/>
                  </a:rPr>
                  <a:t> and             implies that  </a:t>
                </a:r>
              </a:p>
              <a:p>
                <a:endParaRPr lang="en-US"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                                    0 </a:t>
                </a:r>
              </a:p>
              <a:p>
                <a:r>
                  <a:rPr lang="en-US" sz="2200" dirty="0">
                    <a:latin typeface="Times New Roman" pitchFamily="18" charset="0"/>
                    <a:cs typeface="Times New Roman" pitchFamily="18" charset="0"/>
                  </a:rPr>
                  <a:t>   </a:t>
                </a:r>
              </a:p>
              <a:p>
                <a:r>
                  <a:rPr lang="en-US" sz="2200" dirty="0">
                    <a:latin typeface="Times New Roman" pitchFamily="18" charset="0"/>
                    <a:cs typeface="Times New Roman" pitchFamily="18" charset="0"/>
                  </a:rPr>
                  <a:t>    </a:t>
                </a:r>
                <a14:m>
                  <m:oMath xmlns:m="http://schemas.openxmlformats.org/officeDocument/2006/math">
                    <m:r>
                      <a:rPr lang="en-US" sz="2200" b="0" i="0" smtClean="0">
                        <a:latin typeface="Cambria Math" panose="02040503050406030204" pitchFamily="18" charset="0"/>
                        <a:cs typeface="Times New Roman" pitchFamily="18" charset="0"/>
                      </a:rPr>
                      <m:t>         </m:t>
                    </m:r>
                    <m:f>
                      <m:fPr>
                        <m:ctrlPr>
                          <a:rPr lang="en-US" sz="2200" i="1" smtClean="0">
                            <a:latin typeface="Cambria Math" panose="02040503050406030204" pitchFamily="18" charset="0"/>
                            <a:cs typeface="Times New Roman" pitchFamily="18" charset="0"/>
                          </a:rPr>
                        </m:ctrlPr>
                      </m:fPr>
                      <m:num>
                        <m:r>
                          <a:rPr lang="en-US" sz="2200" b="0" i="1" smtClean="0">
                            <a:latin typeface="Cambria Math" panose="02040503050406030204" pitchFamily="18" charset="0"/>
                            <a:cs typeface="Times New Roman" pitchFamily="18" charset="0"/>
                          </a:rPr>
                          <m:t>𝑑</m:t>
                        </m:r>
                        <m:sSub>
                          <m:sSubPr>
                            <m:ctrlPr>
                              <a:rPr lang="en-US" sz="2200" b="0" i="1" smtClean="0">
                                <a:latin typeface="Cambria Math" panose="02040503050406030204" pitchFamily="18" charset="0"/>
                                <a:cs typeface="Times New Roman" pitchFamily="18" charset="0"/>
                              </a:rPr>
                            </m:ctrlPr>
                          </m:sSubPr>
                          <m:e>
                            <m:r>
                              <a:rPr lang="en-US" sz="2200" b="0" i="1" smtClean="0">
                                <a:latin typeface="Cambria Math" panose="02040503050406030204" pitchFamily="18" charset="0"/>
                                <a:ea typeface="Cambria Math" panose="02040503050406030204" pitchFamily="18" charset="0"/>
                                <a:cs typeface="Times New Roman" pitchFamily="18" charset="0"/>
                              </a:rPr>
                              <m:t>𝜑</m:t>
                            </m:r>
                          </m:e>
                          <m:sub>
                            <m:r>
                              <a:rPr lang="en-US" sz="2200" b="0" i="1" smtClean="0">
                                <a:latin typeface="Cambria Math" panose="02040503050406030204" pitchFamily="18" charset="0"/>
                                <a:cs typeface="Times New Roman" pitchFamily="18" charset="0"/>
                              </a:rPr>
                              <m:t>1</m:t>
                            </m:r>
                          </m:sub>
                        </m:sSub>
                      </m:num>
                      <m:den>
                        <m:r>
                          <a:rPr lang="en-US" sz="2200" b="0" i="1" smtClean="0">
                            <a:latin typeface="Cambria Math" panose="02040503050406030204" pitchFamily="18" charset="0"/>
                            <a:cs typeface="Times New Roman" pitchFamily="18" charset="0"/>
                          </a:rPr>
                          <m:t>𝑑𝑥</m:t>
                        </m:r>
                      </m:den>
                    </m:f>
                    <m:r>
                      <a:rPr lang="en-US" sz="2200" b="0" i="1" smtClean="0">
                        <a:latin typeface="Cambria Math" panose="02040503050406030204" pitchFamily="18" charset="0"/>
                        <a:cs typeface="Times New Roman" pitchFamily="18" charset="0"/>
                      </a:rPr>
                      <m:t> =</m:t>
                    </m:r>
                    <m:f>
                      <m:fPr>
                        <m:ctrlPr>
                          <a:rPr lang="en-US" sz="2200" i="1">
                            <a:latin typeface="Cambria Math" panose="02040503050406030204" pitchFamily="18" charset="0"/>
                            <a:cs typeface="Times New Roman" pitchFamily="18" charset="0"/>
                          </a:rPr>
                        </m:ctrlPr>
                      </m:fPr>
                      <m:num>
                        <m:r>
                          <a:rPr lang="en-US" sz="2200" i="1">
                            <a:latin typeface="Cambria Math" panose="02040503050406030204" pitchFamily="18" charset="0"/>
                            <a:cs typeface="Times New Roman" pitchFamily="18" charset="0"/>
                          </a:rPr>
                          <m:t>𝑑</m:t>
                        </m:r>
                        <m:sSub>
                          <m:sSubPr>
                            <m:ctrlPr>
                              <a:rPr lang="en-US" sz="2200" i="1">
                                <a:latin typeface="Cambria Math" panose="02040503050406030204" pitchFamily="18" charset="0"/>
                                <a:cs typeface="Times New Roman" pitchFamily="18" charset="0"/>
                              </a:rPr>
                            </m:ctrlPr>
                          </m:sSubPr>
                          <m:e>
                            <m:r>
                              <a:rPr lang="en-US" sz="2200" i="1">
                                <a:latin typeface="Cambria Math" panose="02040503050406030204" pitchFamily="18" charset="0"/>
                                <a:ea typeface="Cambria Math" panose="02040503050406030204" pitchFamily="18" charset="0"/>
                                <a:cs typeface="Times New Roman" pitchFamily="18" charset="0"/>
                              </a:rPr>
                              <m:t>𝜑</m:t>
                            </m:r>
                          </m:e>
                          <m:sub>
                            <m:r>
                              <a:rPr lang="en-US" sz="2200" b="0" i="1" smtClean="0">
                                <a:latin typeface="Cambria Math" panose="02040503050406030204" pitchFamily="18" charset="0"/>
                                <a:ea typeface="Cambria Math" panose="02040503050406030204" pitchFamily="18" charset="0"/>
                                <a:cs typeface="Times New Roman" pitchFamily="18" charset="0"/>
                              </a:rPr>
                              <m:t>2</m:t>
                            </m:r>
                          </m:sub>
                        </m:sSub>
                      </m:num>
                      <m:den>
                        <m:r>
                          <a:rPr lang="en-US" sz="2200" i="1">
                            <a:latin typeface="Cambria Math" panose="02040503050406030204" pitchFamily="18" charset="0"/>
                            <a:cs typeface="Times New Roman" pitchFamily="18" charset="0"/>
                          </a:rPr>
                          <m:t>𝑑𝑥</m:t>
                        </m:r>
                      </m:den>
                    </m:f>
                  </m:oMath>
                </a14:m>
                <a:r>
                  <a:rPr lang="en-IN" sz="2200" dirty="0">
                    <a:latin typeface="Times New Roman" pitchFamily="18" charset="0"/>
                    <a:cs typeface="Times New Roman" pitchFamily="18" charset="0"/>
                  </a:rPr>
                  <a:t> = 0 </a:t>
                </a:r>
              </a:p>
              <a:p>
                <a:endParaRPr lang="en-IN" sz="2200" i="1" dirty="0">
                  <a:latin typeface="Times New Roman" pitchFamily="18" charset="0"/>
                  <a:cs typeface="Times New Roman" pitchFamily="18" charset="0"/>
                </a:endParaRPr>
              </a:p>
              <a:p>
                <a14:m>
                  <m:oMath xmlns:m="http://schemas.openxmlformats.org/officeDocument/2006/math">
                    <m:sSub>
                      <m:sSubPr>
                        <m:ctrlPr>
                          <a:rPr lang="en-IN" sz="2200" i="1" smtClean="0">
                            <a:latin typeface="Cambria Math" panose="02040503050406030204" pitchFamily="18" charset="0"/>
                            <a:cs typeface="Times New Roman" pitchFamily="18" charset="0"/>
                          </a:rPr>
                        </m:ctrlPr>
                      </m:sSubPr>
                      <m:e>
                        <m:r>
                          <a:rPr lang="en-US" sz="2200" b="0" i="1" smtClean="0">
                            <a:latin typeface="Cambria Math" panose="02040503050406030204" pitchFamily="18" charset="0"/>
                            <a:cs typeface="Times New Roman" pitchFamily="18" charset="0"/>
                          </a:rPr>
                          <m:t>         </m:t>
                        </m:r>
                        <m:r>
                          <a:rPr lang="en-IN" sz="2200" i="1" smtClean="0">
                            <a:latin typeface="Cambria Math" panose="02040503050406030204" pitchFamily="18" charset="0"/>
                            <a:ea typeface="Cambria Math" panose="02040503050406030204" pitchFamily="18" charset="0"/>
                            <a:cs typeface="Times New Roman" pitchFamily="18" charset="0"/>
                          </a:rPr>
                          <m:t>𝜑</m:t>
                        </m:r>
                      </m:e>
                      <m:sub>
                        <m:r>
                          <a:rPr lang="en-US" sz="2200" b="0" i="1" smtClean="0">
                            <a:latin typeface="Cambria Math" panose="02040503050406030204" pitchFamily="18" charset="0"/>
                            <a:cs typeface="Times New Roman" pitchFamily="18" charset="0"/>
                          </a:rPr>
                          <m:t>1</m:t>
                        </m:r>
                      </m:sub>
                    </m:sSub>
                    <m:r>
                      <a:rPr lang="en-US" sz="2200" b="0" i="1" smtClean="0">
                        <a:latin typeface="Cambria Math" panose="02040503050406030204" pitchFamily="18" charset="0"/>
                        <a:cs typeface="Times New Roman" pitchFamily="18" charset="0"/>
                      </a:rPr>
                      <m:t>= </m:t>
                    </m:r>
                    <m:sSub>
                      <m:sSubPr>
                        <m:ctrlPr>
                          <a:rPr lang="en-US" sz="2200" b="0" i="1" smtClean="0">
                            <a:latin typeface="Cambria Math" panose="02040503050406030204" pitchFamily="18" charset="0"/>
                            <a:cs typeface="Times New Roman" pitchFamily="18" charset="0"/>
                          </a:rPr>
                        </m:ctrlPr>
                      </m:sSubPr>
                      <m:e>
                        <m:r>
                          <a:rPr lang="en-US" sz="2200" b="0" i="1" smtClean="0">
                            <a:latin typeface="Cambria Math" panose="02040503050406030204" pitchFamily="18" charset="0"/>
                            <a:ea typeface="Cambria Math" panose="02040503050406030204" pitchFamily="18" charset="0"/>
                            <a:cs typeface="Times New Roman" pitchFamily="18" charset="0"/>
                          </a:rPr>
                          <m:t>𝜑</m:t>
                        </m:r>
                      </m:e>
                      <m:sub>
                        <m:r>
                          <a:rPr lang="en-US" sz="2200" b="0" i="1" smtClean="0">
                            <a:latin typeface="Cambria Math" panose="02040503050406030204" pitchFamily="18" charset="0"/>
                            <a:cs typeface="Times New Roman" pitchFamily="18" charset="0"/>
                          </a:rPr>
                          <m:t>2</m:t>
                        </m:r>
                      </m:sub>
                    </m:sSub>
                  </m:oMath>
                </a14:m>
                <a:r>
                  <a:rPr lang="en-IN" sz="2200" dirty="0">
                    <a:latin typeface="Times New Roman" pitchFamily="18" charset="0"/>
                    <a:cs typeface="Times New Roman" pitchFamily="18" charset="0"/>
                  </a:rPr>
                  <a:t>   </a:t>
                </a:r>
              </a:p>
              <a:p>
                <a:pPr/>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cs typeface="Times New Roman" pitchFamily="18" charset="0"/>
                        </a:rPr>
                        <m:t>    </m:t>
                      </m:r>
                    </m:oMath>
                  </m:oMathPara>
                </a14:m>
                <a:endParaRPr lang="en-US" sz="2200" b="0" i="1" dirty="0">
                  <a:latin typeface="Cambria Math" panose="02040503050406030204" pitchFamily="18" charset="0"/>
                  <a:cs typeface="Times New Roman" pitchFamily="18" charset="0"/>
                </a:endParaRPr>
              </a:p>
              <a:p>
                <a:r>
                  <a:rPr lang="en-US" sz="2200" b="0" dirty="0">
                    <a:cs typeface="Times New Roman" pitchFamily="18" charset="0"/>
                  </a:rPr>
                  <a:t>       </a:t>
                </a:r>
                <a14:m>
                  <m:oMath xmlns:m="http://schemas.openxmlformats.org/officeDocument/2006/math">
                    <m:r>
                      <a:rPr lang="en-US" sz="2200" b="0" i="1" smtClean="0">
                        <a:latin typeface="Cambria Math" panose="02040503050406030204" pitchFamily="18" charset="0"/>
                        <a:cs typeface="Times New Roman" pitchFamily="18" charset="0"/>
                      </a:rPr>
                      <m:t> </m:t>
                    </m:r>
                    <m:f>
                      <m:fPr>
                        <m:ctrlPr>
                          <a:rPr lang="en-US" sz="2200" i="1" smtClean="0">
                            <a:latin typeface="Cambria Math" panose="02040503050406030204" pitchFamily="18" charset="0"/>
                            <a:cs typeface="Times New Roman" pitchFamily="18" charset="0"/>
                          </a:rPr>
                        </m:ctrlPr>
                      </m:fPr>
                      <m:num>
                        <m:r>
                          <a:rPr lang="en-US" sz="2200" b="0" i="1" smtClean="0">
                            <a:latin typeface="Cambria Math" panose="02040503050406030204" pitchFamily="18" charset="0"/>
                            <a:cs typeface="Times New Roman" pitchFamily="18" charset="0"/>
                          </a:rPr>
                          <m:t>𝑑</m:t>
                        </m:r>
                        <m:sSub>
                          <m:sSubPr>
                            <m:ctrlPr>
                              <a:rPr lang="en-US" sz="2200" b="0" i="1" smtClean="0">
                                <a:latin typeface="Cambria Math" panose="02040503050406030204" pitchFamily="18" charset="0"/>
                                <a:cs typeface="Times New Roman" pitchFamily="18" charset="0"/>
                              </a:rPr>
                            </m:ctrlPr>
                          </m:sSubPr>
                          <m:e>
                            <m:r>
                              <a:rPr lang="en-US" sz="2200" b="0" i="1" smtClean="0">
                                <a:latin typeface="Cambria Math" panose="02040503050406030204" pitchFamily="18" charset="0"/>
                                <a:ea typeface="Cambria Math" panose="02040503050406030204" pitchFamily="18" charset="0"/>
                                <a:cs typeface="Times New Roman" pitchFamily="18" charset="0"/>
                              </a:rPr>
                              <m:t>𝜑</m:t>
                            </m:r>
                          </m:e>
                          <m:sub>
                            <m:r>
                              <a:rPr lang="en-US" sz="2200" b="0" i="1" smtClean="0">
                                <a:latin typeface="Cambria Math" panose="02040503050406030204" pitchFamily="18" charset="0"/>
                                <a:cs typeface="Times New Roman" pitchFamily="18" charset="0"/>
                              </a:rPr>
                              <m:t>1</m:t>
                            </m:r>
                          </m:sub>
                        </m:sSub>
                      </m:num>
                      <m:den>
                        <m:r>
                          <a:rPr lang="en-US" sz="2200" b="0" i="1" smtClean="0">
                            <a:latin typeface="Cambria Math" panose="02040503050406030204" pitchFamily="18" charset="0"/>
                            <a:cs typeface="Times New Roman" pitchFamily="18" charset="0"/>
                          </a:rPr>
                          <m:t>𝑑𝑥</m:t>
                        </m:r>
                      </m:den>
                    </m:f>
                    <m:r>
                      <a:rPr lang="en-US" sz="2200" b="0" i="1" smtClean="0">
                        <a:latin typeface="Cambria Math" panose="02040503050406030204" pitchFamily="18" charset="0"/>
                        <a:cs typeface="Times New Roman" pitchFamily="18" charset="0"/>
                      </a:rPr>
                      <m:t> =</m:t>
                    </m:r>
                    <m:f>
                      <m:fPr>
                        <m:ctrlPr>
                          <a:rPr lang="en-US" sz="2200" i="1">
                            <a:latin typeface="Cambria Math" panose="02040503050406030204" pitchFamily="18" charset="0"/>
                            <a:cs typeface="Times New Roman" pitchFamily="18" charset="0"/>
                          </a:rPr>
                        </m:ctrlPr>
                      </m:fPr>
                      <m:num>
                        <m:r>
                          <a:rPr lang="en-US" sz="2200" i="1">
                            <a:latin typeface="Cambria Math" panose="02040503050406030204" pitchFamily="18" charset="0"/>
                            <a:cs typeface="Times New Roman" pitchFamily="18" charset="0"/>
                          </a:rPr>
                          <m:t>𝑑</m:t>
                        </m:r>
                        <m:sSub>
                          <m:sSubPr>
                            <m:ctrlPr>
                              <a:rPr lang="en-US" sz="2200" i="1">
                                <a:latin typeface="Cambria Math" panose="02040503050406030204" pitchFamily="18" charset="0"/>
                                <a:cs typeface="Times New Roman" pitchFamily="18" charset="0"/>
                              </a:rPr>
                            </m:ctrlPr>
                          </m:sSubPr>
                          <m:e>
                            <m:r>
                              <a:rPr lang="en-US" sz="2200" i="1">
                                <a:latin typeface="Cambria Math" panose="02040503050406030204" pitchFamily="18" charset="0"/>
                                <a:ea typeface="Cambria Math" panose="02040503050406030204" pitchFamily="18" charset="0"/>
                                <a:cs typeface="Times New Roman" pitchFamily="18" charset="0"/>
                              </a:rPr>
                              <m:t>𝜑</m:t>
                            </m:r>
                          </m:e>
                          <m:sub>
                            <m:r>
                              <a:rPr lang="en-US" sz="2200" b="0" i="1" smtClean="0">
                                <a:latin typeface="Cambria Math" panose="02040503050406030204" pitchFamily="18" charset="0"/>
                                <a:ea typeface="Cambria Math" panose="02040503050406030204" pitchFamily="18" charset="0"/>
                                <a:cs typeface="Times New Roman" pitchFamily="18" charset="0"/>
                              </a:rPr>
                              <m:t>2</m:t>
                            </m:r>
                          </m:sub>
                        </m:sSub>
                      </m:num>
                      <m:den>
                        <m:r>
                          <a:rPr lang="en-US" sz="2200" i="1">
                            <a:latin typeface="Cambria Math" panose="02040503050406030204" pitchFamily="18" charset="0"/>
                            <a:cs typeface="Times New Roman" pitchFamily="18" charset="0"/>
                          </a:rPr>
                          <m:t>𝑑𝑥</m:t>
                        </m:r>
                      </m:den>
                    </m:f>
                  </m:oMath>
                </a14:m>
                <a:endParaRPr lang="en-IN" sz="2200" dirty="0">
                  <a:latin typeface="Times New Roman" pitchFamily="18" charset="0"/>
                  <a:cs typeface="Times New Roman" pitchFamily="18" charset="0"/>
                </a:endParaRPr>
              </a:p>
              <a:p>
                <a:endParaRPr lang="en-IN" sz="2200" i="1" dirty="0">
                  <a:latin typeface="Times New Roman" pitchFamily="18" charset="0"/>
                  <a:cs typeface="Times New Roman"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18457" y="604157"/>
                <a:ext cx="8588829" cy="4269823"/>
              </a:xfrm>
              <a:prstGeom prst="rect">
                <a:avLst/>
              </a:prstGeom>
              <a:blipFill>
                <a:blip r:embed="rId3"/>
                <a:stretch>
                  <a:fillRect l="-923" t="-999"/>
                </a:stretch>
              </a:blipFill>
            </p:spPr>
            <p:txBody>
              <a:bodyPr/>
              <a:lstStyle/>
              <a:p>
                <a:r>
                  <a:rPr lang="en-IN">
                    <a:noFill/>
                  </a:rPr>
                  <a:t> </a:t>
                </a:r>
              </a:p>
            </p:txBody>
          </p:sp>
        </mc:Fallback>
      </mc:AlternateContent>
      <p:sp>
        <p:nvSpPr>
          <p:cNvPr id="107522"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7523" name="Rectangle 3"/>
          <p:cNvSpPr>
            <a:spLocks noChangeArrowheads="1"/>
          </p:cNvSpPr>
          <p:nvPr/>
        </p:nvSpPr>
        <p:spPr bwMode="auto">
          <a:xfrm>
            <a:off x="0" y="6477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1419225"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7525" name="Rectangle 5"/>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ea typeface="Times New Roman" pitchFamily="18" charset="0"/>
                <a:cs typeface="Times New Roman" pitchFamily="18"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7524"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699803" y="808893"/>
            <a:ext cx="422031" cy="652106"/>
          </a:xfrm>
          <a:prstGeom prst="rect">
            <a:avLst/>
          </a:prstGeom>
          <a:noFill/>
        </p:spPr>
      </p:pic>
      <p:sp>
        <p:nvSpPr>
          <p:cNvPr id="107526" name="Rectangle 6"/>
          <p:cNvSpPr>
            <a:spLocks noChangeArrowheads="1"/>
          </p:cNvSpPr>
          <p:nvPr/>
        </p:nvSpPr>
        <p:spPr bwMode="auto">
          <a:xfrm>
            <a:off x="0" y="731838"/>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1419225"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7528" name="Rectangle 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7527" name="Picture 7"/>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444674" y="1631653"/>
            <a:ext cx="337624" cy="401136"/>
          </a:xfrm>
          <a:prstGeom prst="rect">
            <a:avLst/>
          </a:prstGeom>
          <a:noFill/>
        </p:spPr>
      </p:pic>
      <p:sp>
        <p:nvSpPr>
          <p:cNvPr id="107530" name="Rectangle 1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7529" name="Picture 9"/>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901314" y="1583100"/>
            <a:ext cx="257438" cy="461080"/>
          </a:xfrm>
          <a:prstGeom prst="rect">
            <a:avLst/>
          </a:prstGeom>
          <a:noFill/>
        </p:spPr>
      </p:pic>
      <p:sp>
        <p:nvSpPr>
          <p:cNvPr id="107532" name="Rectangle 1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7531" name="Picture 1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439526" y="1628171"/>
            <a:ext cx="393895" cy="467993"/>
          </a:xfrm>
          <a:prstGeom prst="rect">
            <a:avLst/>
          </a:prstGeom>
          <a:noFill/>
        </p:spPr>
      </p:pic>
      <p:pic>
        <p:nvPicPr>
          <p:cNvPr id="17" name="Picture 9"/>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965155" y="1599855"/>
            <a:ext cx="257438" cy="461080"/>
          </a:xfrm>
          <a:prstGeom prst="rect">
            <a:avLst/>
          </a:prstGeom>
          <a:noFill/>
        </p:spPr>
      </p:pic>
      <p:sp>
        <p:nvSpPr>
          <p:cNvPr id="2" name="Right Brace 1">
            <a:extLst>
              <a:ext uri="{FF2B5EF4-FFF2-40B4-BE49-F238E27FC236}">
                <a16:creationId xmlns:a16="http://schemas.microsoft.com/office/drawing/2014/main" id="{B82451A9-A9BB-45C4-BC2D-2C1FB50AC664}"/>
              </a:ext>
            </a:extLst>
          </p:cNvPr>
          <p:cNvSpPr/>
          <p:nvPr/>
        </p:nvSpPr>
        <p:spPr>
          <a:xfrm>
            <a:off x="3509062" y="1785065"/>
            <a:ext cx="446959" cy="9390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a:extLst>
              <a:ext uri="{FF2B5EF4-FFF2-40B4-BE49-F238E27FC236}">
                <a16:creationId xmlns:a16="http://schemas.microsoft.com/office/drawing/2014/main" id="{2F0D60C5-7DBD-4D3D-96A9-2F81B4315394}"/>
              </a:ext>
            </a:extLst>
          </p:cNvPr>
          <p:cNvSpPr txBox="1"/>
          <p:nvPr/>
        </p:nvSpPr>
        <p:spPr>
          <a:xfrm>
            <a:off x="3637972" y="3521321"/>
            <a:ext cx="1076325" cy="369332"/>
          </a:xfrm>
          <a:prstGeom prst="rect">
            <a:avLst/>
          </a:prstGeom>
          <a:noFill/>
        </p:spPr>
        <p:txBody>
          <a:bodyPr wrap="square" rtlCol="0">
            <a:spAutoFit/>
          </a:bodyPr>
          <a:lstStyle/>
          <a:p>
            <a:r>
              <a:rPr lang="en-US" dirty="0"/>
              <a:t>at x = L</a:t>
            </a:r>
            <a:endParaRPr lang="en-IN" dirty="0"/>
          </a:p>
        </p:txBody>
      </p:sp>
      <p:sp>
        <p:nvSpPr>
          <p:cNvPr id="19" name="Right Brace 18">
            <a:extLst>
              <a:ext uri="{FF2B5EF4-FFF2-40B4-BE49-F238E27FC236}">
                <a16:creationId xmlns:a16="http://schemas.microsoft.com/office/drawing/2014/main" id="{FD49459D-7423-41EE-99F0-519607F2620C}"/>
              </a:ext>
            </a:extLst>
          </p:cNvPr>
          <p:cNvSpPr/>
          <p:nvPr/>
        </p:nvSpPr>
        <p:spPr>
          <a:xfrm>
            <a:off x="2965155" y="3190440"/>
            <a:ext cx="446959" cy="10481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35E648EC-E5E0-482A-A62B-F870529917A7}"/>
              </a:ext>
            </a:extLst>
          </p:cNvPr>
          <p:cNvSpPr txBox="1"/>
          <p:nvPr/>
        </p:nvSpPr>
        <p:spPr>
          <a:xfrm>
            <a:off x="4090410" y="2053705"/>
            <a:ext cx="1076325" cy="369332"/>
          </a:xfrm>
          <a:prstGeom prst="rect">
            <a:avLst/>
          </a:prstGeom>
          <a:noFill/>
        </p:spPr>
        <p:txBody>
          <a:bodyPr wrap="square" rtlCol="0">
            <a:spAutoFit/>
          </a:bodyPr>
          <a:lstStyle/>
          <a:p>
            <a:r>
              <a:rPr lang="en-US" dirty="0"/>
              <a:t>at x = 0</a:t>
            </a:r>
            <a:endParaRPr lang="en-IN" dirty="0"/>
          </a:p>
        </p:txBody>
      </p:sp>
      <p:sp>
        <p:nvSpPr>
          <p:cNvPr id="7" name="TextBox 6">
            <a:extLst>
              <a:ext uri="{FF2B5EF4-FFF2-40B4-BE49-F238E27FC236}">
                <a16:creationId xmlns:a16="http://schemas.microsoft.com/office/drawing/2014/main" id="{7DE52D91-0463-4957-B1CC-36117D501D48}"/>
              </a:ext>
            </a:extLst>
          </p:cNvPr>
          <p:cNvSpPr txBox="1"/>
          <p:nvPr/>
        </p:nvSpPr>
        <p:spPr>
          <a:xfrm>
            <a:off x="327932" y="4533900"/>
            <a:ext cx="6834868"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On applying boundary condition to eq.3 and 4</a:t>
            </a: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D70D383-F3A9-47EC-A1E2-E8EA57B1F087}"/>
                  </a:ext>
                </a:extLst>
              </p:cNvPr>
              <p:cNvSpPr txBox="1"/>
              <p:nvPr/>
            </p:nvSpPr>
            <p:spPr>
              <a:xfrm>
                <a:off x="983018" y="5108792"/>
                <a:ext cx="3303231" cy="717889"/>
              </a:xfrm>
              <a:prstGeom prst="rect">
                <a:avLst/>
              </a:prstGeom>
              <a:noFill/>
            </p:spPr>
            <p:txBody>
              <a:bodyPr wrap="square">
                <a:spAutoFit/>
              </a:bodyPr>
              <a:lstStyle/>
              <a:p>
                <a14:m>
                  <m:oMath xmlns:m="http://schemas.openxmlformats.org/officeDocument/2006/math">
                    <m:sSub>
                      <m:sSubPr>
                        <m:ctrlPr>
                          <a:rPr lang="en-IN" sz="2000" i="1" smtClean="0">
                            <a:latin typeface="Cambria Math" panose="02040503050406030204" pitchFamily="18" charset="0"/>
                            <a:cs typeface="Times New Roman" pitchFamily="18" charset="0"/>
                          </a:rPr>
                        </m:ctrlPr>
                      </m:sSubPr>
                      <m:e>
                        <m:r>
                          <a:rPr lang="en-US" sz="2000" b="0" i="1" smtClean="0">
                            <a:latin typeface="Cambria Math" panose="02040503050406030204" pitchFamily="18" charset="0"/>
                            <a:cs typeface="Times New Roman" pitchFamily="18" charset="0"/>
                          </a:rPr>
                          <m:t>  </m:t>
                        </m:r>
                        <m:r>
                          <a:rPr lang="en-IN" sz="2000" i="1" smtClean="0">
                            <a:latin typeface="Cambria Math" panose="02040503050406030204" pitchFamily="18" charset="0"/>
                            <a:ea typeface="Cambria Math" panose="02040503050406030204" pitchFamily="18" charset="0"/>
                            <a:cs typeface="Times New Roman" pitchFamily="18" charset="0"/>
                          </a:rPr>
                          <m:t>𝜑</m:t>
                        </m:r>
                      </m:e>
                      <m:sub>
                        <m:r>
                          <a:rPr lang="en-US" sz="2000" b="0" i="1" smtClean="0">
                            <a:latin typeface="Cambria Math" panose="02040503050406030204" pitchFamily="18" charset="0"/>
                            <a:cs typeface="Times New Roman" pitchFamily="18" charset="0"/>
                          </a:rPr>
                          <m:t>1</m:t>
                        </m:r>
                      </m:sub>
                    </m:sSub>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cs typeface="Times New Roman" pitchFamily="18" charset="0"/>
                      </a:rPr>
                      <m:t>𝐴</m:t>
                    </m:r>
                    <m:r>
                      <a:rPr lang="en-US" sz="2000" b="0" i="1" smtClean="0">
                        <a:latin typeface="Cambria Math" panose="02040503050406030204" pitchFamily="18" charset="0"/>
                        <a:cs typeface="Times New Roman" pitchFamily="18" charset="0"/>
                      </a:rPr>
                      <m:t> </m:t>
                    </m:r>
                    <m:sSup>
                      <m:sSupPr>
                        <m:ctrlPr>
                          <a:rPr lang="en-US" sz="2000" b="0" i="1" smtClean="0">
                            <a:latin typeface="Cambria Math" panose="02040503050406030204" pitchFamily="18" charset="0"/>
                            <a:cs typeface="Times New Roman" pitchFamily="18" charset="0"/>
                          </a:rPr>
                        </m:ctrlPr>
                      </m:sSupPr>
                      <m:e>
                        <m:r>
                          <a:rPr lang="en-US" sz="2000" b="0" i="1" smtClean="0">
                            <a:latin typeface="Cambria Math" panose="02040503050406030204" pitchFamily="18" charset="0"/>
                            <a:cs typeface="Times New Roman" pitchFamily="18" charset="0"/>
                          </a:rPr>
                          <m:t>𝑒</m:t>
                        </m:r>
                      </m:e>
                      <m:sup>
                        <m:r>
                          <a:rPr lang="en-US" sz="2000" b="0" i="1" smtClean="0">
                            <a:latin typeface="Cambria Math" panose="02040503050406030204" pitchFamily="18" charset="0"/>
                            <a:cs typeface="Times New Roman" pitchFamily="18" charset="0"/>
                          </a:rPr>
                          <m:t>𝑖</m:t>
                        </m:r>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panose="02040503050406030204" pitchFamily="18" charset="0"/>
                                <a:cs typeface="Times New Roman" pitchFamily="18" charset="0"/>
                              </a:rPr>
                              <m:t>𝑘</m:t>
                            </m:r>
                          </m:e>
                          <m:sub>
                            <m:r>
                              <a:rPr lang="en-US" sz="2000" b="0" i="1" smtClean="0">
                                <a:latin typeface="Cambria Math" panose="02040503050406030204" pitchFamily="18" charset="0"/>
                                <a:cs typeface="Times New Roman" pitchFamily="18" charset="0"/>
                              </a:rPr>
                              <m:t>1</m:t>
                            </m:r>
                          </m:sub>
                        </m:sSub>
                        <m:r>
                          <a:rPr lang="en-US" sz="2000" b="0" i="1" smtClean="0">
                            <a:latin typeface="Cambria Math" panose="02040503050406030204" pitchFamily="18" charset="0"/>
                            <a:cs typeface="Times New Roman" pitchFamily="18" charset="0"/>
                          </a:rPr>
                          <m:t>𝑥</m:t>
                        </m:r>
                      </m:sup>
                    </m:sSup>
                  </m:oMath>
                </a14:m>
                <a:r>
                  <a:rPr lang="en-IN" sz="2000" dirty="0"/>
                  <a:t> + B </a:t>
                </a:r>
                <a14:m>
                  <m:oMath xmlns:m="http://schemas.openxmlformats.org/officeDocument/2006/math">
                    <m:sSup>
                      <m:sSupPr>
                        <m:ctrlPr>
                          <a:rPr lang="en-US" sz="2000" i="1">
                            <a:latin typeface="Cambria Math" panose="02040503050406030204" pitchFamily="18" charset="0"/>
                            <a:cs typeface="Times New Roman" pitchFamily="18" charset="0"/>
                          </a:rPr>
                        </m:ctrlPr>
                      </m:sSupPr>
                      <m:e>
                        <m:r>
                          <a:rPr lang="en-US" sz="2000" i="1">
                            <a:latin typeface="Cambria Math" panose="02040503050406030204" pitchFamily="18" charset="0"/>
                            <a:cs typeface="Times New Roman" pitchFamily="18" charset="0"/>
                          </a:rPr>
                          <m:t>𝑒</m:t>
                        </m:r>
                      </m:e>
                      <m:sup>
                        <m:r>
                          <a:rPr lang="en-US" sz="2000" b="0" i="1" smtClean="0">
                            <a:latin typeface="Cambria Math" panose="02040503050406030204" pitchFamily="18" charset="0"/>
                            <a:cs typeface="Times New Roman" pitchFamily="18" charset="0"/>
                          </a:rPr>
                          <m:t>−</m:t>
                        </m:r>
                        <m:r>
                          <a:rPr lang="en-US" sz="2000" i="1">
                            <a:latin typeface="Cambria Math" panose="02040503050406030204" pitchFamily="18" charset="0"/>
                            <a:cs typeface="Times New Roman" pitchFamily="18" charset="0"/>
                          </a:rPr>
                          <m:t>𝑖</m:t>
                        </m:r>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𝑘</m:t>
                            </m:r>
                          </m:e>
                          <m:sub>
                            <m:r>
                              <a:rPr lang="en-US" sz="2000" i="1">
                                <a:latin typeface="Cambria Math" panose="02040503050406030204" pitchFamily="18" charset="0"/>
                                <a:cs typeface="Times New Roman" pitchFamily="18" charset="0"/>
                              </a:rPr>
                              <m:t>1</m:t>
                            </m:r>
                          </m:sub>
                        </m:sSub>
                        <m:r>
                          <a:rPr lang="en-US" sz="2000" i="1">
                            <a:latin typeface="Cambria Math" panose="02040503050406030204" pitchFamily="18" charset="0"/>
                            <a:cs typeface="Times New Roman" pitchFamily="18" charset="0"/>
                          </a:rPr>
                          <m:t>𝑥</m:t>
                        </m:r>
                      </m:sup>
                    </m:sSup>
                  </m:oMath>
                </a14:m>
                <a:r>
                  <a:rPr lang="en-IN" sz="2000" dirty="0"/>
                  <a:t>  </a:t>
                </a:r>
              </a:p>
              <a:p>
                <a:r>
                  <a:rPr lang="en-IN" sz="2000" dirty="0"/>
                  <a:t>  0  = </a:t>
                </a:r>
                <a14:m>
                  <m:oMath xmlns:m="http://schemas.openxmlformats.org/officeDocument/2006/math">
                    <m:r>
                      <a:rPr lang="en-US" sz="2000" b="0" i="1" smtClean="0">
                        <a:latin typeface="Cambria Math" panose="02040503050406030204" pitchFamily="18" charset="0"/>
                        <a:cs typeface="Times New Roman" pitchFamily="18" charset="0"/>
                      </a:rPr>
                      <m:t>𝐴</m:t>
                    </m:r>
                    <m:r>
                      <a:rPr lang="en-US" sz="2000" b="0" i="1" smtClean="0">
                        <a:latin typeface="Cambria Math" panose="02040503050406030204" pitchFamily="18" charset="0"/>
                        <a:cs typeface="Times New Roman" pitchFamily="18" charset="0"/>
                      </a:rPr>
                      <m:t> </m:t>
                    </m:r>
                    <m:sSup>
                      <m:sSupPr>
                        <m:ctrlPr>
                          <a:rPr lang="en-US" sz="2000" b="0" i="1" smtClean="0">
                            <a:latin typeface="Cambria Math" panose="02040503050406030204" pitchFamily="18" charset="0"/>
                            <a:cs typeface="Times New Roman" pitchFamily="18" charset="0"/>
                          </a:rPr>
                        </m:ctrlPr>
                      </m:sSupPr>
                      <m:e>
                        <m:r>
                          <a:rPr lang="en-US" sz="2000" b="0" i="1" smtClean="0">
                            <a:latin typeface="Cambria Math" panose="02040503050406030204" pitchFamily="18" charset="0"/>
                            <a:cs typeface="Times New Roman" pitchFamily="18" charset="0"/>
                          </a:rPr>
                          <m:t>𝑒</m:t>
                        </m:r>
                      </m:e>
                      <m:sup>
                        <m:r>
                          <a:rPr lang="en-US" sz="2000" b="0" i="1" smtClean="0">
                            <a:latin typeface="Cambria Math" panose="02040503050406030204" pitchFamily="18" charset="0"/>
                            <a:cs typeface="Times New Roman" pitchFamily="18" charset="0"/>
                          </a:rPr>
                          <m:t>0</m:t>
                        </m:r>
                      </m:sup>
                    </m:sSup>
                  </m:oMath>
                </a14:m>
                <a:r>
                  <a:rPr lang="en-IN" sz="2000" dirty="0"/>
                  <a:t> + B </a:t>
                </a:r>
                <a14:m>
                  <m:oMath xmlns:m="http://schemas.openxmlformats.org/officeDocument/2006/math">
                    <m:sSup>
                      <m:sSupPr>
                        <m:ctrlPr>
                          <a:rPr lang="en-US" sz="2000" i="1">
                            <a:latin typeface="Cambria Math" panose="02040503050406030204" pitchFamily="18" charset="0"/>
                            <a:cs typeface="Times New Roman" pitchFamily="18" charset="0"/>
                          </a:rPr>
                        </m:ctrlPr>
                      </m:sSupPr>
                      <m:e>
                        <m:r>
                          <a:rPr lang="en-US" sz="2000" i="1">
                            <a:latin typeface="Cambria Math" panose="02040503050406030204" pitchFamily="18" charset="0"/>
                            <a:cs typeface="Times New Roman" pitchFamily="18" charset="0"/>
                          </a:rPr>
                          <m:t>𝑒</m:t>
                        </m:r>
                      </m:e>
                      <m:sup>
                        <m:r>
                          <a:rPr lang="en-US" sz="2000" b="0" i="1" smtClean="0">
                            <a:latin typeface="Cambria Math" panose="02040503050406030204" pitchFamily="18" charset="0"/>
                            <a:cs typeface="Times New Roman" pitchFamily="18" charset="0"/>
                          </a:rPr>
                          <m:t>0</m:t>
                        </m:r>
                      </m:sup>
                    </m:sSup>
                  </m:oMath>
                </a14:m>
                <a:r>
                  <a:rPr lang="en-IN" sz="2000" dirty="0"/>
                  <a:t>  = A + B</a:t>
                </a:r>
              </a:p>
            </p:txBody>
          </p:sp>
        </mc:Choice>
        <mc:Fallback xmlns="">
          <p:sp>
            <p:nvSpPr>
              <p:cNvPr id="23" name="TextBox 22">
                <a:extLst>
                  <a:ext uri="{FF2B5EF4-FFF2-40B4-BE49-F238E27FC236}">
                    <a16:creationId xmlns:a16="http://schemas.microsoft.com/office/drawing/2014/main" id="{9D70D383-F3A9-47EC-A1E2-E8EA57B1F087}"/>
                  </a:ext>
                </a:extLst>
              </p:cNvPr>
              <p:cNvSpPr txBox="1">
                <a:spLocks noRot="1" noChangeAspect="1" noMove="1" noResize="1" noEditPoints="1" noAdjustHandles="1" noChangeArrowheads="1" noChangeShapeType="1" noTextEdit="1"/>
              </p:cNvSpPr>
              <p:nvPr/>
            </p:nvSpPr>
            <p:spPr>
              <a:xfrm>
                <a:off x="983018" y="5108792"/>
                <a:ext cx="3303231" cy="717889"/>
              </a:xfrm>
              <a:prstGeom prst="rect">
                <a:avLst/>
              </a:prstGeom>
              <a:blipFill>
                <a:blip r:embed="rId8"/>
                <a:stretch>
                  <a:fillRect t="-2542" b="-144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CC8060-2734-49E2-B678-4A98529DDEB4}"/>
                  </a:ext>
                </a:extLst>
              </p:cNvPr>
              <p:cNvSpPr txBox="1"/>
              <p:nvPr/>
            </p:nvSpPr>
            <p:spPr>
              <a:xfrm>
                <a:off x="5057775" y="5086350"/>
                <a:ext cx="2657475" cy="717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cs typeface="Times New Roman" pitchFamily="18" charset="0"/>
                            </a:rPr>
                          </m:ctrlPr>
                        </m:sSubPr>
                        <m:e>
                          <m:r>
                            <a:rPr lang="en-US" sz="2000" b="0" i="1" smtClean="0">
                              <a:latin typeface="Cambria Math" panose="02040503050406030204" pitchFamily="18" charset="0"/>
                              <a:cs typeface="Times New Roman" pitchFamily="18" charset="0"/>
                            </a:rPr>
                            <m:t>  </m:t>
                          </m:r>
                          <m:r>
                            <a:rPr lang="en-IN" sz="2000" i="1" smtClean="0">
                              <a:latin typeface="Cambria Math" panose="02040503050406030204" pitchFamily="18" charset="0"/>
                              <a:ea typeface="Cambria Math" panose="02040503050406030204" pitchFamily="18" charset="0"/>
                              <a:cs typeface="Times New Roman" pitchFamily="18" charset="0"/>
                            </a:rPr>
                            <m:t>𝜑</m:t>
                          </m:r>
                        </m:e>
                        <m:sub>
                          <m:r>
                            <a:rPr lang="en-US" sz="2000" b="0" i="1" smtClean="0">
                              <a:latin typeface="Cambria Math" panose="02040503050406030204" pitchFamily="18" charset="0"/>
                              <a:ea typeface="Cambria Math" panose="02040503050406030204" pitchFamily="18" charset="0"/>
                              <a:cs typeface="Times New Roman" pitchFamily="18" charset="0"/>
                            </a:rPr>
                            <m:t>2</m:t>
                          </m:r>
                        </m:sub>
                      </m:sSub>
                      <m:r>
                        <a:rPr lang="en-US" sz="2000" b="0" i="1" smtClean="0">
                          <a:latin typeface="Cambria Math" panose="02040503050406030204" pitchFamily="18" charset="0"/>
                          <a:cs typeface="Times New Roman" pitchFamily="18" charset="0"/>
                        </a:rPr>
                        <m:t>=</m:t>
                      </m:r>
                      <m:r>
                        <a:rPr lang="en-US" sz="2000" b="0" i="1" smtClean="0">
                          <a:latin typeface="Cambria Math" panose="02040503050406030204" pitchFamily="18" charset="0"/>
                          <a:cs typeface="Times New Roman" pitchFamily="18" charset="0"/>
                        </a:rPr>
                        <m:t>𝐶</m:t>
                      </m:r>
                      <m:r>
                        <a:rPr lang="en-US" sz="2000" b="0" i="1" smtClean="0">
                          <a:latin typeface="Cambria Math" panose="02040503050406030204" pitchFamily="18" charset="0"/>
                          <a:cs typeface="Times New Roman" pitchFamily="18" charset="0"/>
                        </a:rPr>
                        <m:t> </m:t>
                      </m:r>
                      <m:sSup>
                        <m:sSupPr>
                          <m:ctrlPr>
                            <a:rPr lang="en-US" sz="2000" b="0" i="1" smtClean="0">
                              <a:latin typeface="Cambria Math" panose="02040503050406030204" pitchFamily="18" charset="0"/>
                              <a:cs typeface="Times New Roman" pitchFamily="18" charset="0"/>
                            </a:rPr>
                          </m:ctrlPr>
                        </m:sSupPr>
                        <m:e>
                          <m:r>
                            <a:rPr lang="en-US" sz="2000" b="0" i="1" smtClean="0">
                              <a:latin typeface="Cambria Math" panose="02040503050406030204" pitchFamily="18" charset="0"/>
                              <a:cs typeface="Times New Roman" pitchFamily="18" charset="0"/>
                            </a:rPr>
                            <m:t>𝑒</m:t>
                          </m:r>
                        </m:e>
                        <m:sup>
                          <m:r>
                            <a:rPr lang="en-US" sz="2000" b="0" i="1" smtClean="0">
                              <a:latin typeface="Cambria Math" panose="02040503050406030204" pitchFamily="18" charset="0"/>
                              <a:cs typeface="Times New Roman" pitchFamily="18" charset="0"/>
                            </a:rPr>
                            <m:t>𝑖</m:t>
                          </m:r>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panose="02040503050406030204" pitchFamily="18" charset="0"/>
                                  <a:cs typeface="Times New Roman" pitchFamily="18" charset="0"/>
                                </a:rPr>
                                <m:t>𝑘</m:t>
                              </m:r>
                            </m:e>
                            <m:sub>
                              <m:r>
                                <a:rPr lang="en-US" sz="2000" b="0" i="1" smtClean="0">
                                  <a:latin typeface="Cambria Math" panose="02040503050406030204" pitchFamily="18" charset="0"/>
                                  <a:cs typeface="Times New Roman" pitchFamily="18" charset="0"/>
                                </a:rPr>
                                <m:t>2</m:t>
                              </m:r>
                            </m:sub>
                          </m:sSub>
                          <m:r>
                            <a:rPr lang="en-US" sz="2000" b="0" i="1" smtClean="0">
                              <a:latin typeface="Cambria Math" panose="02040503050406030204" pitchFamily="18" charset="0"/>
                              <a:cs typeface="Times New Roman" pitchFamily="18" charset="0"/>
                            </a:rPr>
                            <m:t>𝑥</m:t>
                          </m:r>
                        </m:sup>
                      </m:sSup>
                      <m:r>
                        <a:rPr lang="en-US" sz="2000" b="0" i="1" smtClean="0">
                          <a:latin typeface="Cambria Math" panose="02040503050406030204" pitchFamily="18" charset="0"/>
                          <a:cs typeface="Times New Roman" pitchFamily="18" charset="0"/>
                        </a:rPr>
                        <m:t> </m:t>
                      </m:r>
                    </m:oMath>
                  </m:oMathPara>
                </a14:m>
                <a:endParaRPr lang="en-US" sz="2000" b="0" dirty="0">
                  <a:cs typeface="Times New Roman" pitchFamily="18" charset="0"/>
                </a:endParaRPr>
              </a:p>
              <a:p>
                <a:r>
                  <a:rPr lang="en-IN" sz="2000" dirty="0"/>
                  <a:t>              0   = </a:t>
                </a:r>
                <a14:m>
                  <m:oMath xmlns:m="http://schemas.openxmlformats.org/officeDocument/2006/math">
                    <m:r>
                      <a:rPr lang="en-US" sz="2000" b="0" i="1" smtClean="0">
                        <a:latin typeface="Cambria Math" panose="02040503050406030204" pitchFamily="18" charset="0"/>
                        <a:cs typeface="Times New Roman" pitchFamily="18" charset="0"/>
                      </a:rPr>
                      <m:t>𝐶</m:t>
                    </m:r>
                    <m:r>
                      <a:rPr lang="en-US" sz="2000" b="0" i="1" smtClean="0">
                        <a:latin typeface="Cambria Math" panose="02040503050406030204" pitchFamily="18" charset="0"/>
                        <a:cs typeface="Times New Roman" pitchFamily="18" charset="0"/>
                      </a:rPr>
                      <m:t> </m:t>
                    </m:r>
                    <m:sSup>
                      <m:sSupPr>
                        <m:ctrlPr>
                          <a:rPr lang="en-US" sz="2000" b="0" i="1" smtClean="0">
                            <a:latin typeface="Cambria Math" panose="02040503050406030204" pitchFamily="18" charset="0"/>
                            <a:cs typeface="Times New Roman" pitchFamily="18" charset="0"/>
                          </a:rPr>
                        </m:ctrlPr>
                      </m:sSupPr>
                      <m:e>
                        <m:r>
                          <a:rPr lang="en-US" sz="2000" b="0" i="1" smtClean="0">
                            <a:latin typeface="Cambria Math" panose="02040503050406030204" pitchFamily="18" charset="0"/>
                            <a:cs typeface="Times New Roman" pitchFamily="18" charset="0"/>
                          </a:rPr>
                          <m:t>𝑒</m:t>
                        </m:r>
                      </m:e>
                      <m:sup>
                        <m:r>
                          <a:rPr lang="en-US" sz="2000" b="0" i="1" smtClean="0">
                            <a:latin typeface="Cambria Math" panose="02040503050406030204" pitchFamily="18" charset="0"/>
                            <a:cs typeface="Times New Roman" pitchFamily="18" charset="0"/>
                          </a:rPr>
                          <m:t>𝑜</m:t>
                        </m:r>
                      </m:sup>
                    </m:sSup>
                  </m:oMath>
                </a14:m>
                <a:r>
                  <a:rPr lang="en-IN" sz="2000" dirty="0"/>
                  <a:t>  =  C</a:t>
                </a:r>
              </a:p>
            </p:txBody>
          </p:sp>
        </mc:Choice>
        <mc:Fallback xmlns="">
          <p:sp>
            <p:nvSpPr>
              <p:cNvPr id="9" name="TextBox 8">
                <a:extLst>
                  <a:ext uri="{FF2B5EF4-FFF2-40B4-BE49-F238E27FC236}">
                    <a16:creationId xmlns:a16="http://schemas.microsoft.com/office/drawing/2014/main" id="{E7CC8060-2734-49E2-B678-4A98529DDEB4}"/>
                  </a:ext>
                </a:extLst>
              </p:cNvPr>
              <p:cNvSpPr txBox="1">
                <a:spLocks noRot="1" noChangeAspect="1" noMove="1" noResize="1" noEditPoints="1" noAdjustHandles="1" noChangeArrowheads="1" noChangeShapeType="1" noTextEdit="1"/>
              </p:cNvSpPr>
              <p:nvPr/>
            </p:nvSpPr>
            <p:spPr>
              <a:xfrm>
                <a:off x="5057775" y="5086350"/>
                <a:ext cx="2657475" cy="717889"/>
              </a:xfrm>
              <a:prstGeom prst="rect">
                <a:avLst/>
              </a:prstGeom>
              <a:blipFill>
                <a:blip r:embed="rId9"/>
                <a:stretch>
                  <a:fillRect b="-14407"/>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9FCA1928-3536-47AC-AF8E-03B115397771}"/>
              </a:ext>
            </a:extLst>
          </p:cNvPr>
          <p:cNvSpPr txBox="1"/>
          <p:nvPr/>
        </p:nvSpPr>
        <p:spPr>
          <a:xfrm>
            <a:off x="3607553" y="6056498"/>
            <a:ext cx="1672018"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A + B = C</a:t>
            </a:r>
            <a:endParaRPr lang="en-IN" sz="22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DEDE34A8-D71D-45F1-80E0-084ED7C71B1E}"/>
              </a:ext>
            </a:extLst>
          </p:cNvPr>
          <p:cNvSpPr txBox="1"/>
          <p:nvPr/>
        </p:nvSpPr>
        <p:spPr>
          <a:xfrm>
            <a:off x="7715250" y="6056498"/>
            <a:ext cx="1369086" cy="369332"/>
          </a:xfrm>
          <a:prstGeom prst="rect">
            <a:avLst/>
          </a:prstGeom>
          <a:noFill/>
        </p:spPr>
        <p:txBody>
          <a:bodyPr wrap="square">
            <a:spAutoFit/>
          </a:bodyPr>
          <a:lstStyle/>
          <a:p>
            <a:r>
              <a:rPr lang="en-US" sz="1800" dirty="0">
                <a:latin typeface="Times New Roman" pitchFamily="18" charset="0"/>
                <a:cs typeface="Times New Roman" pitchFamily="18" charset="0"/>
              </a:rPr>
              <a:t>… (7)</a:t>
            </a:r>
            <a:endParaRPr lang="en-I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3F40A1-87B2-42A9-9A28-933FFB8FCC68}"/>
                  </a:ext>
                </a:extLst>
              </p:cNvPr>
              <p:cNvSpPr txBox="1"/>
              <p:nvPr/>
            </p:nvSpPr>
            <p:spPr>
              <a:xfrm>
                <a:off x="3047994" y="465527"/>
                <a:ext cx="3548743" cy="430887"/>
              </a:xfrm>
              <a:prstGeom prst="rect">
                <a:avLst/>
              </a:prstGeom>
              <a:noFill/>
            </p:spPr>
            <p:txBody>
              <a:bodyPr wrap="square">
                <a:spAutoFit/>
              </a:bodyPr>
              <a:lstStyle/>
              <a:p>
                <a:r>
                  <a:rPr lang="en-IN" sz="2200" dirty="0">
                    <a:latin typeface="Times New Roman" panose="02020603050405020304" pitchFamily="18" charset="0"/>
                    <a:cs typeface="Times New Roman" panose="02020603050405020304" pitchFamily="18" charset="0"/>
                  </a:rPr>
                  <a:t>And</a:t>
                </a:r>
                <a:r>
                  <a:rPr lang="en-IN" sz="2200"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200" i="1" smtClean="0">
                            <a:solidFill>
                              <a:srgbClr val="836967"/>
                            </a:solidFill>
                            <a:latin typeface="Cambria Math" panose="02040503050406030204" pitchFamily="18" charset="0"/>
                          </a:rPr>
                        </m:ctrlPr>
                      </m:sSubPr>
                      <m:e>
                        <m:r>
                          <a:rPr lang="en-IN" sz="2200" i="1">
                            <a:latin typeface="Cambria Math" panose="02040503050406030204" pitchFamily="18" charset="0"/>
                          </a:rPr>
                          <m:t>𝑘</m:t>
                        </m:r>
                      </m:e>
                      <m:sub>
                        <m:r>
                          <a:rPr lang="en-IN" sz="2200" i="0">
                            <a:latin typeface="Cambria Math" panose="02040503050406030204" pitchFamily="18" charset="0"/>
                          </a:rPr>
                          <m:t>1</m:t>
                        </m:r>
                      </m:sub>
                    </m:sSub>
                    <m:r>
                      <a:rPr lang="en-IN" sz="2200" i="1">
                        <a:latin typeface="Cambria Math" panose="02040503050406030204" pitchFamily="18" charset="0"/>
                      </a:rPr>
                      <m:t>𝐴</m:t>
                    </m:r>
                    <m:r>
                      <a:rPr lang="en-IN" sz="2200" i="0">
                        <a:latin typeface="Cambria Math" panose="02040503050406030204" pitchFamily="18" charset="0"/>
                      </a:rPr>
                      <m:t>− </m:t>
                    </m:r>
                    <m:sSub>
                      <m:sSubPr>
                        <m:ctrlPr>
                          <a:rPr lang="en-IN" sz="2200" i="1">
                            <a:solidFill>
                              <a:srgbClr val="836967"/>
                            </a:solidFill>
                            <a:latin typeface="Cambria Math" panose="02040503050406030204" pitchFamily="18" charset="0"/>
                          </a:rPr>
                        </m:ctrlPr>
                      </m:sSubPr>
                      <m:e>
                        <m:r>
                          <a:rPr lang="en-IN" sz="2200" i="1">
                            <a:latin typeface="Cambria Math" panose="02040503050406030204" pitchFamily="18" charset="0"/>
                          </a:rPr>
                          <m:t>𝑘</m:t>
                        </m:r>
                      </m:e>
                      <m:sub>
                        <m:r>
                          <a:rPr lang="en-IN" sz="2200" i="0">
                            <a:latin typeface="Cambria Math" panose="02040503050406030204" pitchFamily="18" charset="0"/>
                          </a:rPr>
                          <m:t>1</m:t>
                        </m:r>
                      </m:sub>
                    </m:sSub>
                    <m:r>
                      <a:rPr lang="en-IN" sz="2200" i="1">
                        <a:latin typeface="Cambria Math" panose="02040503050406030204" pitchFamily="18" charset="0"/>
                      </a:rPr>
                      <m:t>𝐵</m:t>
                    </m:r>
                    <m:r>
                      <a:rPr lang="en-IN" sz="2200" i="0">
                        <a:latin typeface="Cambria Math" panose="02040503050406030204" pitchFamily="18" charset="0"/>
                      </a:rPr>
                      <m:t>= </m:t>
                    </m:r>
                    <m:sSub>
                      <m:sSubPr>
                        <m:ctrlPr>
                          <a:rPr lang="en-IN" sz="2200" i="1">
                            <a:solidFill>
                              <a:srgbClr val="836967"/>
                            </a:solidFill>
                            <a:latin typeface="Cambria Math" panose="02040503050406030204" pitchFamily="18" charset="0"/>
                          </a:rPr>
                        </m:ctrlPr>
                      </m:sSubPr>
                      <m:e>
                        <m:r>
                          <a:rPr lang="en-IN" sz="2200" i="1">
                            <a:latin typeface="Cambria Math" panose="02040503050406030204" pitchFamily="18" charset="0"/>
                          </a:rPr>
                          <m:t>𝑘</m:t>
                        </m:r>
                      </m:e>
                      <m:sub>
                        <m:r>
                          <a:rPr lang="en-IN" sz="2200" i="0">
                            <a:latin typeface="Cambria Math" panose="02040503050406030204" pitchFamily="18" charset="0"/>
                          </a:rPr>
                          <m:t>2</m:t>
                        </m:r>
                      </m:sub>
                    </m:sSub>
                    <m:r>
                      <a:rPr lang="en-IN" sz="2200" i="1">
                        <a:latin typeface="Cambria Math" panose="02040503050406030204" pitchFamily="18" charset="0"/>
                      </a:rPr>
                      <m:t>𝐶</m:t>
                    </m:r>
                  </m:oMath>
                </a14:m>
                <a:endParaRPr lang="en-IN" sz="2200"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33F40A1-87B2-42A9-9A28-933FFB8FCC68}"/>
                  </a:ext>
                </a:extLst>
              </p:cNvPr>
              <p:cNvSpPr txBox="1">
                <a:spLocks noRot="1" noChangeAspect="1" noMove="1" noResize="1" noEditPoints="1" noAdjustHandles="1" noChangeArrowheads="1" noChangeShapeType="1" noTextEdit="1"/>
              </p:cNvSpPr>
              <p:nvPr/>
            </p:nvSpPr>
            <p:spPr>
              <a:xfrm>
                <a:off x="3047994" y="465527"/>
                <a:ext cx="3548743" cy="430887"/>
              </a:xfrm>
              <a:prstGeom prst="rect">
                <a:avLst/>
              </a:prstGeom>
              <a:blipFill>
                <a:blip r:embed="rId3"/>
                <a:stretch>
                  <a:fillRect l="-2234" t="-8451" b="-281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9F9E51-72B8-40C2-9D3D-7570491952D4}"/>
                  </a:ext>
                </a:extLst>
              </p:cNvPr>
              <p:cNvSpPr txBox="1"/>
              <p:nvPr/>
            </p:nvSpPr>
            <p:spPr>
              <a:xfrm>
                <a:off x="2144483" y="1060901"/>
                <a:ext cx="6096000" cy="1513491"/>
              </a:xfrm>
              <a:prstGeom prst="rect">
                <a:avLst/>
              </a:prstGeom>
              <a:noFill/>
            </p:spPr>
            <p:txBody>
              <a:bodyPr wrap="square">
                <a:spAutoFit/>
              </a:bodyPr>
              <a:lstStyle/>
              <a:p>
                <a:pPr algn="just">
                  <a:lnSpc>
                    <a:spcPct val="122000"/>
                  </a:lnSpc>
                  <a:spcAft>
                    <a:spcPts val="1000"/>
                  </a:spcAft>
                  <a:tabLst>
                    <a:tab pos="342900" algn="l"/>
                    <a:tab pos="1419225"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Putting the value of C in equation (8), we have</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2000"/>
                  </a:lnSpc>
                  <a:spcAft>
                    <a:spcPts val="1000"/>
                  </a:spcAft>
                  <a:tabLst>
                    <a:tab pos="342900" algn="l"/>
                    <a:tab pos="1419225" algn="l"/>
                  </a:tabLst>
                </a:pPr>
                <a14:m>
                  <m:oMathPara xmlns:m="http://schemas.openxmlformats.org/officeDocument/2006/math">
                    <m:oMathParaPr>
                      <m:jc m:val="centerGroup"/>
                    </m:oMathParaPr>
                    <m:oMath xmlns:m="http://schemas.openxmlformats.org/officeDocument/2006/math">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en-IN" sz="2200" i="1">
                              <a:solidFill>
                                <a:srgbClr val="000000"/>
                              </a:solidFill>
                              <a:effectLst/>
                              <a:latin typeface="Cambria Math" panose="02040503050406030204" pitchFamily="18" charset="0"/>
                            </a:rPr>
                          </m:ctrlPr>
                        </m:dPr>
                        <m:e>
                          <m:sSub>
                            <m:sSubPr>
                              <m:ctrlPr>
                                <a:rPr lang="en-IN" sz="2200" i="1">
                                  <a:solidFill>
                                    <a:srgbClr val="000000"/>
                                  </a:solidFill>
                                  <a:effectLst/>
                                  <a:latin typeface="Cambria Math" panose="020405030504060302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200" i="1">
                                  <a:solidFill>
                                    <a:srgbClr val="000000"/>
                                  </a:solidFill>
                                  <a:effectLst/>
                                  <a:latin typeface="Cambria Math" panose="020405030504060302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e>
                      </m:d>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200" i="1">
                              <a:solidFill>
                                <a:srgbClr val="000000"/>
                              </a:solidFill>
                              <a:effectLst/>
                              <a:latin typeface="Cambria Math" panose="02040503050406030204" pitchFamily="18" charset="0"/>
                            </a:rPr>
                          </m:ctrlPr>
                        </m:dPr>
                        <m:e>
                          <m:sSub>
                            <m:sSubPr>
                              <m:ctrlPr>
                                <a:rPr lang="en-IN" sz="2200" i="1">
                                  <a:solidFill>
                                    <a:srgbClr val="000000"/>
                                  </a:solidFill>
                                  <a:effectLst/>
                                  <a:latin typeface="Cambria Math" panose="020405030504060302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200" i="1">
                                  <a:solidFill>
                                    <a:srgbClr val="000000"/>
                                  </a:solidFill>
                                  <a:effectLst/>
                                  <a:latin typeface="Cambria Math" panose="020405030504060302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e>
                      </m:d>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oMath>
                  </m:oMathPara>
                </a14:m>
                <a:endParaRPr lang="en-IN" sz="2200" dirty="0"/>
              </a:p>
            </p:txBody>
          </p:sp>
        </mc:Choice>
        <mc:Fallback xmlns="">
          <p:sp>
            <p:nvSpPr>
              <p:cNvPr id="8" name="TextBox 7">
                <a:extLst>
                  <a:ext uri="{FF2B5EF4-FFF2-40B4-BE49-F238E27FC236}">
                    <a16:creationId xmlns:a16="http://schemas.microsoft.com/office/drawing/2014/main" id="{B09F9E51-72B8-40C2-9D3D-7570491952D4}"/>
                  </a:ext>
                </a:extLst>
              </p:cNvPr>
              <p:cNvSpPr txBox="1">
                <a:spLocks noRot="1" noChangeAspect="1" noMove="1" noResize="1" noEditPoints="1" noAdjustHandles="1" noChangeArrowheads="1" noChangeShapeType="1" noTextEdit="1"/>
              </p:cNvSpPr>
              <p:nvPr/>
            </p:nvSpPr>
            <p:spPr>
              <a:xfrm>
                <a:off x="2144483" y="1060901"/>
                <a:ext cx="6096000" cy="1513491"/>
              </a:xfrm>
              <a:prstGeom prst="rect">
                <a:avLst/>
              </a:prstGeom>
              <a:blipFill>
                <a:blip r:embed="rId4"/>
                <a:stretch>
                  <a:fillRect l="-1300" t="-403"/>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59305BD3-3813-40CC-90C4-10AD9B707898}"/>
              </a:ext>
            </a:extLst>
          </p:cNvPr>
          <p:cNvSpPr txBox="1"/>
          <p:nvPr/>
        </p:nvSpPr>
        <p:spPr>
          <a:xfrm>
            <a:off x="9110646" y="527082"/>
            <a:ext cx="881743" cy="430887"/>
          </a:xfrm>
          <a:prstGeom prst="rect">
            <a:avLst/>
          </a:prstGeom>
          <a:noFill/>
        </p:spPr>
        <p:txBody>
          <a:bodyPr wrap="square">
            <a:spAutoFit/>
          </a:bodyPr>
          <a:lstStyle/>
          <a:p>
            <a:r>
              <a:rPr lang="en-US" sz="2200" dirty="0">
                <a:latin typeface="Times New Roman" pitchFamily="18" charset="0"/>
                <a:cs typeface="Times New Roman" pitchFamily="18" charset="0"/>
              </a:rPr>
              <a:t>… (8)</a:t>
            </a:r>
            <a:endParaRPr lang="en-IN" sz="22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4D747B-D211-423E-8D92-B08D333C4160}"/>
                  </a:ext>
                </a:extLst>
              </p:cNvPr>
              <p:cNvSpPr txBox="1"/>
              <p:nvPr/>
            </p:nvSpPr>
            <p:spPr>
              <a:xfrm>
                <a:off x="936172" y="2748804"/>
                <a:ext cx="9236176" cy="3220177"/>
              </a:xfrm>
              <a:prstGeom prst="rect">
                <a:avLst/>
              </a:prstGeom>
              <a:noFill/>
            </p:spPr>
            <p:txBody>
              <a:bodyPr wrap="square">
                <a:spAutoFit/>
              </a:bodyPr>
              <a:lstStyle/>
              <a:p>
                <a:pPr algn="just">
                  <a:lnSpc>
                    <a:spcPct val="122000"/>
                  </a:lnSpc>
                  <a:spcAft>
                    <a:spcPts val="1000"/>
                  </a:spcAft>
                  <a:tabLst>
                    <a:tab pos="342900" algn="l"/>
                    <a:tab pos="1419225"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Which gives     </a:t>
                </a:r>
                <a14:m>
                  <m:oMath xmlns:m="http://schemas.openxmlformats.org/officeDocument/2006/math">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num>
                          <m:den>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den>
                        </m:f>
                      </m:e>
                    </m:d>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oMath>
                </a14:m>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(9)</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2000"/>
                  </a:lnSpc>
                  <a:spcAft>
                    <a:spcPts val="1000"/>
                  </a:spcAft>
                  <a:tabLst>
                    <a:tab pos="342900" algn="l"/>
                    <a:tab pos="1419225"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Putting the value of B from equation (9) in equation (7), we get</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2000"/>
                  </a:lnSpc>
                  <a:spcAft>
                    <a:spcPts val="1000"/>
                  </a:spcAft>
                  <a:tabLst>
                    <a:tab pos="342900" algn="l"/>
                    <a:tab pos="1419225" algn="l"/>
                  </a:tabLst>
                </a:pPr>
                <a14:m>
                  <m:oMathPara xmlns:m="http://schemas.openxmlformats.org/officeDocument/2006/math">
                    <m:oMathParaPr>
                      <m:jc m:val="centerGroup"/>
                    </m:oMathParaPr>
                    <m:oMath xmlns:m="http://schemas.openxmlformats.org/officeDocument/2006/math">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d>
                            <m:d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e>
                          </m:d>
                        </m:num>
                        <m:den>
                          <m:d>
                            <m:d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e>
                          </m:d>
                        </m:den>
                      </m:f>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𝐶</m:t>
                      </m:r>
                    </m:oMath>
                  </m:oMathPara>
                </a14:m>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2000"/>
                  </a:lnSpc>
                  <a:spcAft>
                    <a:spcPts val="1000"/>
                  </a:spcAft>
                  <a:tabLst>
                    <a:tab pos="342900" algn="l"/>
                    <a:tab pos="1419225"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Which gives                   C </a:t>
                </a:r>
                <a14:m>
                  <m:oMath xmlns:m="http://schemas.openxmlformats.org/officeDocument/2006/math">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num>
                          <m:den>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den>
                        </m:f>
                      </m:e>
                    </m:d>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oMath>
                </a14:m>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(10)</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494D747B-D211-423E-8D92-B08D333C4160}"/>
                  </a:ext>
                </a:extLst>
              </p:cNvPr>
              <p:cNvSpPr txBox="1">
                <a:spLocks noRot="1" noChangeAspect="1" noMove="1" noResize="1" noEditPoints="1" noAdjustHandles="1" noChangeArrowheads="1" noChangeShapeType="1" noTextEdit="1"/>
              </p:cNvSpPr>
              <p:nvPr/>
            </p:nvSpPr>
            <p:spPr>
              <a:xfrm>
                <a:off x="936172" y="2748804"/>
                <a:ext cx="9236176" cy="3220177"/>
              </a:xfrm>
              <a:prstGeom prst="rect">
                <a:avLst/>
              </a:prstGeom>
              <a:blipFill>
                <a:blip r:embed="rId5"/>
                <a:stretch>
                  <a:fillRect l="-858"/>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A1320BA8-D26D-45DD-A2D9-8D3E0CC86EA2}"/>
              </a:ext>
            </a:extLst>
          </p:cNvPr>
          <p:cNvSpPr txBox="1"/>
          <p:nvPr/>
        </p:nvSpPr>
        <p:spPr>
          <a:xfrm>
            <a:off x="457199" y="6051987"/>
            <a:ext cx="10744201" cy="646331"/>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In this case B and C represent the amplitudes of reflected and transmitted beam respectively in terms of amplitude of incident wave.</a:t>
            </a:r>
            <a:endParaRPr lang="en-IN" dirty="0"/>
          </a:p>
        </p:txBody>
      </p:sp>
    </p:spTree>
    <p:extLst>
      <p:ext uri="{BB962C8B-B14F-4D97-AF65-F5344CB8AC3E}">
        <p14:creationId xmlns:p14="http://schemas.microsoft.com/office/powerpoint/2010/main" val="2094776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56E1064-9C85-430E-A87E-79BA62E7BC55}"/>
                  </a:ext>
                </a:extLst>
              </p:cNvPr>
              <p:cNvSpPr txBox="1"/>
              <p:nvPr/>
            </p:nvSpPr>
            <p:spPr>
              <a:xfrm>
                <a:off x="457199" y="631371"/>
                <a:ext cx="10439401" cy="4587153"/>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The reflectance and the transmittance at the potential discontinuity is defined as,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14:m>
                  <m:oMath xmlns:m="http://schemas.openxmlformats.org/officeDocument/2006/math">
                    <m:r>
                      <a:rPr lang="en-US" sz="2200" b="0" i="1" smtClean="0">
                        <a:latin typeface="Cambria Math" panose="02040503050406030204" pitchFamily="18" charset="0"/>
                      </a:rPr>
                      <m:t>𝑅</m:t>
                    </m:r>
                    <m:r>
                      <m:rPr>
                        <m:nor/>
                      </m:rPr>
                      <a:rPr lang="en-US" sz="2200" b="0" i="0" smtClean="0">
                        <a:latin typeface="Times New Roman" panose="02020603050405020304" pitchFamily="18" charset="0"/>
                        <a:cs typeface="Times New Roman" panose="02020603050405020304" pitchFamily="18" charset="0"/>
                      </a:rPr>
                      <m:t>eflectance</m:t>
                    </m:r>
                    <m:r>
                      <m:rPr>
                        <m:nor/>
                      </m:rPr>
                      <a:rPr lang="en-US" sz="2200" b="0" i="0" smtClean="0">
                        <a:latin typeface="Times New Roman" panose="02020603050405020304" pitchFamily="18" charset="0"/>
                        <a:cs typeface="Times New Roman" panose="02020603050405020304" pitchFamily="18" charset="0"/>
                      </a:rPr>
                      <m:t> </m:t>
                    </m:r>
                    <m:r>
                      <m:rPr>
                        <m:nor/>
                      </m:rPr>
                      <a:rPr lang="en-US" sz="2200" b="0" i="0" smtClean="0">
                        <a:latin typeface="Times New Roman" panose="02020603050405020304" pitchFamily="18" charset="0"/>
                        <a:cs typeface="Times New Roman" panose="02020603050405020304" pitchFamily="18" charset="0"/>
                      </a:rPr>
                      <m:t>R</m:t>
                    </m:r>
                    <m:r>
                      <m:rPr>
                        <m:nor/>
                      </m:rPr>
                      <a:rPr lang="en-US" sz="2200" b="0" i="0" smtClean="0">
                        <a:latin typeface="Times New Roman" panose="02020603050405020304" pitchFamily="18" charset="0"/>
                        <a:cs typeface="Times New Roman" panose="02020603050405020304" pitchFamily="18" charset="0"/>
                      </a:rPr>
                      <m:t> = </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𝑚𝑎𝑔𝑛𝑖𝑡𝑢𝑑𝑒</m:t>
                        </m:r>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𝑟𝑒𝑓𝑙𝑒𝑐𝑡𝑒𝑑</m:t>
                        </m:r>
                        <m:r>
                          <a:rPr lang="en-US" sz="2200" b="0" i="1" smtClean="0">
                            <a:latin typeface="Cambria Math" panose="02040503050406030204" pitchFamily="18" charset="0"/>
                          </a:rPr>
                          <m:t> </m:t>
                        </m:r>
                        <m:r>
                          <a:rPr lang="en-US" sz="2200" b="0" i="1" smtClean="0">
                            <a:latin typeface="Cambria Math" panose="02040503050406030204" pitchFamily="18" charset="0"/>
                          </a:rPr>
                          <m:t>𝑐𝑢𝑟𝑟𝑒𝑛𝑡</m:t>
                        </m:r>
                      </m:num>
                      <m:den>
                        <m:r>
                          <a:rPr lang="en-US" sz="2200" b="0" i="1" smtClean="0">
                            <a:latin typeface="Cambria Math" panose="02040503050406030204" pitchFamily="18" charset="0"/>
                          </a:rPr>
                          <m:t>𝑚𝑎𝑔𝑛𝑖𝑡𝑢𝑑𝑒</m:t>
                        </m:r>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𝑖𝑛𝑐𝑖𝑑𝑒𝑛𝑡</m:t>
                        </m:r>
                        <m:r>
                          <a:rPr lang="en-US" sz="2200" b="0" i="1" smtClean="0">
                            <a:latin typeface="Cambria Math" panose="02040503050406030204" pitchFamily="18" charset="0"/>
                          </a:rPr>
                          <m:t> </m:t>
                        </m:r>
                        <m:r>
                          <a:rPr lang="en-US" sz="2200" b="0" i="1" smtClean="0">
                            <a:latin typeface="Cambria Math" panose="02040503050406030204" pitchFamily="18" charset="0"/>
                          </a:rPr>
                          <m:t>𝑐𝑢𝑟𝑟𝑒𝑛𝑡</m:t>
                        </m:r>
                      </m:den>
                    </m:f>
                    <m:r>
                      <m:rPr>
                        <m:nor/>
                      </m:rPr>
                      <a:rPr lang="en-US" sz="2200" b="0" i="0" smtClean="0">
                        <a:latin typeface="Times New Roman" panose="02020603050405020304" pitchFamily="18" charset="0"/>
                        <a:cs typeface="Times New Roman" panose="02020603050405020304" pitchFamily="18" charset="0"/>
                      </a:rPr>
                      <m:t> </m:t>
                    </m:r>
                  </m:oMath>
                </a14:m>
                <a:r>
                  <a:rPr lang="en-IN" sz="2200" dirty="0">
                    <a:latin typeface="Times New Roman" panose="02020603050405020304" pitchFamily="18" charset="0"/>
                    <a:cs typeface="Times New Roman" panose="02020603050405020304" pitchFamily="18" charset="0"/>
                  </a:rPr>
                  <a:t> </a:t>
                </a:r>
              </a:p>
              <a:p>
                <a:endParaRPr lang="en-IN" sz="2200" dirty="0">
                  <a:latin typeface="Times New Roman" panose="02020603050405020304" pitchFamily="18" charset="0"/>
                  <a:cs typeface="Times New Roman" panose="02020603050405020304" pitchFamily="18" charset="0"/>
                </a:endParaRPr>
              </a:p>
              <a:p>
                <a14:m>
                  <m:oMath xmlns:m="http://schemas.openxmlformats.org/officeDocument/2006/math">
                    <m:r>
                      <m:rPr>
                        <m:nor/>
                      </m:rPr>
                      <a:rPr lang="en-US" sz="2200" b="0" i="0" smtClean="0">
                        <a:latin typeface="Times New Roman" panose="02020603050405020304" pitchFamily="18" charset="0"/>
                        <a:cs typeface="Times New Roman" panose="02020603050405020304" pitchFamily="18" charset="0"/>
                      </a:rPr>
                      <m:t>Transmittance</m:t>
                    </m:r>
                    <m:r>
                      <m:rPr>
                        <m:nor/>
                      </m:rPr>
                      <a:rPr lang="en-US" sz="2200" b="0" i="0" smtClean="0">
                        <a:latin typeface="Times New Roman" panose="02020603050405020304" pitchFamily="18" charset="0"/>
                        <a:cs typeface="Times New Roman" panose="02020603050405020304" pitchFamily="18" charset="0"/>
                      </a:rPr>
                      <m:t> </m:t>
                    </m:r>
                    <m:r>
                      <m:rPr>
                        <m:nor/>
                      </m:rPr>
                      <a:rPr lang="en-US" sz="2200" b="0" i="0" smtClean="0">
                        <a:latin typeface="Times New Roman" panose="02020603050405020304" pitchFamily="18" charset="0"/>
                        <a:cs typeface="Times New Roman" panose="02020603050405020304" pitchFamily="18" charset="0"/>
                      </a:rPr>
                      <m:t>T</m:t>
                    </m:r>
                    <m:r>
                      <m:rPr>
                        <m:nor/>
                      </m:rPr>
                      <a:rPr lang="en-US" sz="2200" b="0" i="0" smtClean="0">
                        <a:latin typeface="Times New Roman" panose="02020603050405020304" pitchFamily="18" charset="0"/>
                        <a:cs typeface="Times New Roman" panose="02020603050405020304" pitchFamily="18" charset="0"/>
                      </a:rPr>
                      <m:t> = </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𝑚𝑎𝑔𝑛𝑖𝑡𝑢𝑑𝑒</m:t>
                        </m:r>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𝑡𝑟𝑎𝑛𝑠𝑚𝑖𝑡𝑡𝑒𝑑</m:t>
                        </m:r>
                        <m:r>
                          <a:rPr lang="en-US" sz="2200" b="0" i="1" smtClean="0">
                            <a:latin typeface="Cambria Math" panose="02040503050406030204" pitchFamily="18" charset="0"/>
                          </a:rPr>
                          <m:t> </m:t>
                        </m:r>
                        <m:r>
                          <a:rPr lang="en-US" sz="2200" b="0" i="1" smtClean="0">
                            <a:latin typeface="Cambria Math" panose="02040503050406030204" pitchFamily="18" charset="0"/>
                          </a:rPr>
                          <m:t>𝑐𝑢𝑟𝑟𝑒𝑛𝑡</m:t>
                        </m:r>
                      </m:num>
                      <m:den>
                        <m:r>
                          <a:rPr lang="en-US" sz="2200" b="0" i="1" smtClean="0">
                            <a:latin typeface="Cambria Math" panose="02040503050406030204" pitchFamily="18" charset="0"/>
                          </a:rPr>
                          <m:t>𝑚𝑎𝑔𝑛𝑖𝑡𝑢𝑑𝑒</m:t>
                        </m:r>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𝑖𝑛𝑐𝑖𝑑𝑒𝑛𝑡</m:t>
                        </m:r>
                        <m:r>
                          <a:rPr lang="en-US" sz="2200" b="0" i="1" smtClean="0">
                            <a:latin typeface="Cambria Math" panose="02040503050406030204" pitchFamily="18" charset="0"/>
                          </a:rPr>
                          <m:t> </m:t>
                        </m:r>
                        <m:r>
                          <a:rPr lang="en-US" sz="2200" b="0" i="1" smtClean="0">
                            <a:latin typeface="Cambria Math" panose="02040503050406030204" pitchFamily="18" charset="0"/>
                          </a:rPr>
                          <m:t>𝑐𝑢𝑟𝑟𝑒𝑛𝑡</m:t>
                        </m:r>
                      </m:den>
                    </m:f>
                    <m:r>
                      <m:rPr>
                        <m:nor/>
                      </m:rPr>
                      <a:rPr lang="en-US" sz="2200" b="0" i="0" smtClean="0">
                        <a:latin typeface="Times New Roman" panose="02020603050405020304" pitchFamily="18" charset="0"/>
                        <a:cs typeface="Times New Roman" panose="02020603050405020304" pitchFamily="18" charset="0"/>
                      </a:rPr>
                      <m:t> </m:t>
                    </m:r>
                  </m:oMath>
                </a14:m>
                <a:r>
                  <a:rPr lang="en-IN" sz="2200" dirty="0">
                    <a:latin typeface="Times New Roman" panose="02020603050405020304" pitchFamily="18" charset="0"/>
                    <a:cs typeface="Times New Roman" panose="02020603050405020304" pitchFamily="18" charset="0"/>
                  </a:rPr>
                  <a:t> </a:t>
                </a:r>
              </a:p>
              <a:p>
                <a:endParaRPr lang="en-IN" sz="2200" dirty="0">
                  <a:latin typeface="Times New Roman" panose="02020603050405020304" pitchFamily="18" charset="0"/>
                  <a:cs typeface="Times New Roman" panose="02020603050405020304" pitchFamily="18" charset="0"/>
                </a:endParaRPr>
              </a:p>
              <a:p>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Reflection coefficient </a:t>
                </a:r>
                <a14:m>
                  <m:oMath xmlns:m="http://schemas.openxmlformats.org/officeDocument/2006/math">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𝑀𝑎𝑔𝑛𝑖𝑡𝑢𝑑𝑒</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𝑟𝑒𝑓𝑙𝑒𝑐𝑡𝑒𝑑</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𝑓𝑙𝑢𝑥</m:t>
                        </m:r>
                      </m:num>
                      <m:den>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𝑀𝑎𝑔𝑛𝑖𝑡𝑢𝑑𝑒</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𝑖𝑛𝑐𝑖𝑑𝑒𝑛𝑡</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𝑓𝑙𝑢𝑥</m:t>
                        </m:r>
                      </m:den>
                    </m:f>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2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r>
                          <m:rPr>
                            <m:sty m:val="p"/>
                          </m:rPr>
                          <a:rPr lang="en-US" sz="2200" baseline="-25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r</m:t>
                        </m:r>
                      </m:num>
                      <m:den>
                        <m:r>
                          <m:rPr>
                            <m:sty m:val="p"/>
                          </m:rPr>
                          <a:rPr lang="en-US" sz="2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r>
                          <m:rPr>
                            <m:sty m:val="p"/>
                          </m:rPr>
                          <a:rPr lang="en-US" sz="2200" baseline="-25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m:t>
                        </m:r>
                      </m:den>
                    </m:f>
                  </m:oMath>
                </a14:m>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2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Transmission coefficient   T</a:t>
                </a:r>
                <a14:m>
                  <m:oMath xmlns:m="http://schemas.openxmlformats.org/officeDocument/2006/math">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𝑀𝑎𝑔𝑛𝑖𝑡𝑢𝑑𝑒</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𝑡𝑟𝑎𝑛𝑠𝑚𝑖𝑡𝑡𝑒𝑑</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𝑓𝑙𝑢𝑥</m:t>
                        </m:r>
                      </m:num>
                      <m:den>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𝑀𝑎𝑔𝑛𝑖𝑡𝑢𝑑𝑒</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𝑖𝑛𝑐𝑖𝑑𝑒𝑛𝑡</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𝑓𝑙𝑢𝑥</m:t>
                        </m:r>
                      </m:den>
                    </m:f>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2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r>
                          <m:rPr>
                            <m:sty m:val="p"/>
                          </m:rPr>
                          <a:rPr lang="en-US" sz="2200" baseline="-25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t</m:t>
                        </m:r>
                      </m:num>
                      <m:den>
                        <m:r>
                          <m:rPr>
                            <m:sty m:val="p"/>
                          </m:rPr>
                          <a:rPr lang="en-US" sz="2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r>
                          <m:rPr>
                            <m:sty m:val="p"/>
                          </m:rPr>
                          <a:rPr lang="en-US" sz="2200" baseline="-25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m:t>
                        </m:r>
                      </m:den>
                    </m:f>
                  </m:oMath>
                </a14:m>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556E1064-9C85-430E-A87E-79BA62E7BC55}"/>
                  </a:ext>
                </a:extLst>
              </p:cNvPr>
              <p:cNvSpPr txBox="1">
                <a:spLocks noRot="1" noChangeAspect="1" noMove="1" noResize="1" noEditPoints="1" noAdjustHandles="1" noChangeArrowheads="1" noChangeShapeType="1" noTextEdit="1"/>
              </p:cNvSpPr>
              <p:nvPr/>
            </p:nvSpPr>
            <p:spPr>
              <a:xfrm>
                <a:off x="457199" y="631371"/>
                <a:ext cx="10439401" cy="4587153"/>
              </a:xfrm>
              <a:prstGeom prst="rect">
                <a:avLst/>
              </a:prstGeom>
              <a:blipFill>
                <a:blip r:embed="rId3"/>
                <a:stretch>
                  <a:fillRect l="-759" t="-931"/>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E8C876D3-F59A-4DED-A8FF-E9380FC8F2F4}"/>
              </a:ext>
            </a:extLst>
          </p:cNvPr>
          <p:cNvSpPr txBox="1"/>
          <p:nvPr/>
        </p:nvSpPr>
        <p:spPr>
          <a:xfrm>
            <a:off x="457199" y="4871992"/>
            <a:ext cx="10820400" cy="1446550"/>
          </a:xfrm>
          <a:prstGeom prst="rect">
            <a:avLst/>
          </a:prstGeom>
          <a:noFill/>
        </p:spPr>
        <p:txBody>
          <a:bodyPr wrap="square">
            <a:spAutoFit/>
          </a:bodyPr>
          <a:lstStyle/>
          <a:p>
            <a:pPr algn="just"/>
            <a:r>
              <a:rPr lang="en-US" sz="2200" dirty="0">
                <a:solidFill>
                  <a:srgbClr val="000000"/>
                </a:solidFill>
                <a:effectLst/>
                <a:latin typeface="Times New Roman" panose="02020603050405020304" pitchFamily="18" charset="0"/>
                <a:ea typeface="Calibri" panose="020F0502020204030204" pitchFamily="34" charset="0"/>
              </a:rPr>
              <a:t>Now </a:t>
            </a:r>
            <a:r>
              <a:rPr lang="en-US" sz="2200" dirty="0" err="1">
                <a:solidFill>
                  <a:srgbClr val="000000"/>
                </a:solidFill>
                <a:effectLst/>
                <a:latin typeface="Times New Roman" panose="02020603050405020304" pitchFamily="18" charset="0"/>
                <a:ea typeface="Calibri" panose="020F0502020204030204" pitchFamily="34" charset="0"/>
              </a:rPr>
              <a:t>ψψ</a:t>
            </a:r>
            <a:r>
              <a:rPr lang="en-US" sz="2200" dirty="0">
                <a:solidFill>
                  <a:srgbClr val="000000"/>
                </a:solidFill>
                <a:effectLst/>
                <a:latin typeface="Times New Roman" panose="02020603050405020304" pitchFamily="18" charset="0"/>
                <a:ea typeface="Calibri" panose="020F0502020204030204" pitchFamily="34" charset="0"/>
              </a:rPr>
              <a:t>* represents the probability density.  Let v be the velocity of a stream of particles then </a:t>
            </a:r>
            <a:r>
              <a:rPr lang="en-US" sz="2200" dirty="0" err="1">
                <a:solidFill>
                  <a:srgbClr val="000000"/>
                </a:solidFill>
                <a:effectLst/>
                <a:latin typeface="Times New Roman" panose="02020603050405020304" pitchFamily="18" charset="0"/>
                <a:ea typeface="Calibri" panose="020F0502020204030204" pitchFamily="34" charset="0"/>
              </a:rPr>
              <a:t>ψψ</a:t>
            </a:r>
            <a:r>
              <a:rPr lang="en-US" sz="2200" dirty="0">
                <a:solidFill>
                  <a:srgbClr val="000000"/>
                </a:solidFill>
                <a:effectLst/>
                <a:latin typeface="Times New Roman" panose="02020603050405020304" pitchFamily="18" charset="0"/>
                <a:ea typeface="Calibri" panose="020F0502020204030204" pitchFamily="34" charset="0"/>
              </a:rPr>
              <a:t>*v represents the current density i.e., number of particles crossing unit area placed perpendicular to the direction of motion.   If </a:t>
            </a:r>
            <a:r>
              <a:rPr lang="en-US" sz="2200" b="1" dirty="0">
                <a:solidFill>
                  <a:srgbClr val="FF0000"/>
                </a:solidFill>
                <a:effectLst/>
                <a:latin typeface="Times New Roman" panose="02020603050405020304" pitchFamily="18" charset="0"/>
                <a:ea typeface="Calibri" panose="020F0502020204030204" pitchFamily="34" charset="0"/>
              </a:rPr>
              <a:t>N</a:t>
            </a:r>
            <a:r>
              <a:rPr lang="en-US" sz="2200" b="1" baseline="-25000" dirty="0">
                <a:solidFill>
                  <a:srgbClr val="FF0000"/>
                </a:solidFill>
                <a:effectLst/>
                <a:latin typeface="Times New Roman" panose="02020603050405020304" pitchFamily="18" charset="0"/>
                <a:ea typeface="Calibri" panose="020F0502020204030204" pitchFamily="34" charset="0"/>
              </a:rPr>
              <a:t>i</a:t>
            </a:r>
            <a:r>
              <a:rPr lang="en-US" sz="2200" b="1" dirty="0">
                <a:solidFill>
                  <a:srgbClr val="FF0000"/>
                </a:solidFill>
                <a:effectLst/>
                <a:latin typeface="Times New Roman" panose="02020603050405020304" pitchFamily="18" charset="0"/>
                <a:ea typeface="Calibri" panose="020F0502020204030204" pitchFamily="34" charset="0"/>
              </a:rPr>
              <a:t> be the incident flux</a:t>
            </a:r>
            <a:r>
              <a:rPr lang="en-US" sz="2200" dirty="0">
                <a:solidFill>
                  <a:srgbClr val="000000"/>
                </a:solidFill>
                <a:effectLst/>
                <a:latin typeface="Times New Roman" panose="02020603050405020304" pitchFamily="18" charset="0"/>
                <a:ea typeface="Calibri" panose="020F0502020204030204" pitchFamily="34" charset="0"/>
              </a:rPr>
              <a:t>, then we have by definition </a:t>
            </a:r>
            <a:endParaRPr lang="en-IN" sz="2200" dirty="0"/>
          </a:p>
        </p:txBody>
      </p:sp>
    </p:spTree>
    <p:extLst>
      <p:ext uri="{BB962C8B-B14F-4D97-AF65-F5344CB8AC3E}">
        <p14:creationId xmlns:p14="http://schemas.microsoft.com/office/powerpoint/2010/main" val="388719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62560"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10" name="Picture 3">
            <a:extLst>
              <a:ext uri="{FF2B5EF4-FFF2-40B4-BE49-F238E27FC236}">
                <a16:creationId xmlns:a16="http://schemas.microsoft.com/office/drawing/2014/main" id="{5286E6C1-0E68-4D4C-892C-545772B71156}"/>
              </a:ext>
            </a:extLst>
          </p:cNvPr>
          <p:cNvPicPr>
            <a:picLocks noChangeAspect="1" noChangeArrowheads="1"/>
          </p:cNvPicPr>
          <p:nvPr/>
        </p:nvPicPr>
        <p:blipFill rotWithShape="1">
          <a:blip r:embed="rId3"/>
          <a:srcRect t="46357"/>
          <a:stretch/>
        </p:blipFill>
        <p:spPr bwMode="auto">
          <a:xfrm>
            <a:off x="610490" y="3878920"/>
            <a:ext cx="7729042" cy="1373827"/>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DBA909FC-ED63-4D05-8A12-31E90B45BDBD}"/>
              </a:ext>
            </a:extLst>
          </p:cNvPr>
          <p:cNvSpPr txBox="1"/>
          <p:nvPr/>
        </p:nvSpPr>
        <p:spPr>
          <a:xfrm>
            <a:off x="9182823" y="801913"/>
            <a:ext cx="1404868" cy="430887"/>
          </a:xfrm>
          <a:prstGeom prst="rect">
            <a:avLst/>
          </a:prstGeom>
          <a:noFill/>
        </p:spPr>
        <p:txBody>
          <a:bodyPr wrap="square">
            <a:spAutoFit/>
          </a:bodyPr>
          <a:lstStyle/>
          <a:p>
            <a:r>
              <a:rPr lang="en-US" sz="2200" dirty="0">
                <a:latin typeface="Times New Roman" pitchFamily="18" charset="0"/>
                <a:cs typeface="Times New Roman" pitchFamily="18" charset="0"/>
              </a:rPr>
              <a:t>… (11)</a:t>
            </a:r>
            <a:endParaRPr lang="en-IN" sz="22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06C9E8C-5D37-4478-9EBB-BA832818CAE6}"/>
                  </a:ext>
                </a:extLst>
              </p:cNvPr>
              <p:cNvSpPr txBox="1"/>
              <p:nvPr/>
            </p:nvSpPr>
            <p:spPr>
              <a:xfrm>
                <a:off x="2755161" y="756540"/>
                <a:ext cx="5584371" cy="586571"/>
              </a:xfrm>
              <a:prstGeom prst="rect">
                <a:avLst/>
              </a:prstGeom>
              <a:noFill/>
            </p:spPr>
            <p:txBody>
              <a:bodyPr wrap="square">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𝑁</m:t>
                        </m:r>
                      </m:e>
                      <m:sub>
                        <m:r>
                          <a:rPr lang="en-US" sz="2200" b="0" i="1" smtClean="0">
                            <a:solidFill>
                              <a:schemeClr val="tx1"/>
                            </a:solidFill>
                            <a:latin typeface="Cambria Math" panose="02040503050406030204" pitchFamily="18" charset="0"/>
                          </a:rPr>
                          <m:t>𝑖</m:t>
                        </m:r>
                      </m:sub>
                    </m:sSub>
                    <m:r>
                      <a:rPr lang="en-US" sz="2200" b="0" i="1" smtClean="0">
                        <a:solidFill>
                          <a:srgbClr val="836967"/>
                        </a:solidFill>
                        <a:latin typeface="Cambria Math" panose="02040503050406030204" pitchFamily="18" charset="0"/>
                      </a:rPr>
                      <m:t>= </m:t>
                    </m:r>
                    <m:sSup>
                      <m:sSupPr>
                        <m:ctrlPr>
                          <a:rPr lang="en-IN" sz="2200" i="1" smtClean="0">
                            <a:solidFill>
                              <a:srgbClr val="836967"/>
                            </a:solidFill>
                            <a:latin typeface="Cambria Math" panose="02040503050406030204" pitchFamily="18" charset="0"/>
                          </a:rPr>
                        </m:ctrlPr>
                      </m:sSupPr>
                      <m:e>
                        <m:d>
                          <m:dPr>
                            <m:begChr m:val="|"/>
                            <m:endChr m:val="|"/>
                            <m:ctrlPr>
                              <a:rPr lang="en-IN" sz="2200" i="1">
                                <a:solidFill>
                                  <a:srgbClr val="836967"/>
                                </a:solidFill>
                                <a:latin typeface="Cambria Math" panose="02040503050406030204" pitchFamily="18" charset="0"/>
                              </a:rPr>
                            </m:ctrlPr>
                          </m:dPr>
                          <m:e>
                            <m:r>
                              <a:rPr lang="en-IN" sz="2200" i="1">
                                <a:latin typeface="Cambria Math" panose="02040503050406030204" pitchFamily="18" charset="0"/>
                              </a:rPr>
                              <m:t>𝐴</m:t>
                            </m:r>
                            <m:r>
                              <a:rPr lang="en-IN" sz="2200" i="0">
                                <a:latin typeface="Cambria Math" panose="02040503050406030204" pitchFamily="18" charset="0"/>
                              </a:rPr>
                              <m:t> </m:t>
                            </m:r>
                            <m:sSub>
                              <m:sSubPr>
                                <m:ctrlPr>
                                  <a:rPr lang="en-IN" sz="2200" i="1">
                                    <a:solidFill>
                                      <a:srgbClr val="836967"/>
                                    </a:solidFill>
                                    <a:latin typeface="Cambria Math" panose="02040503050406030204" pitchFamily="18" charset="0"/>
                                  </a:rPr>
                                </m:ctrlPr>
                              </m:sSubPr>
                              <m:e>
                                <m:r>
                                  <a:rPr lang="en-IN" sz="2200" i="1">
                                    <a:latin typeface="Cambria Math" panose="02040503050406030204" pitchFamily="18" charset="0"/>
                                  </a:rPr>
                                  <m:t>𝛹</m:t>
                                </m:r>
                              </m:e>
                              <m:sub>
                                <m:r>
                                  <a:rPr lang="en-IN" sz="2200" i="1">
                                    <a:latin typeface="Cambria Math" panose="02040503050406030204" pitchFamily="18" charset="0"/>
                                  </a:rPr>
                                  <m:t>𝑖</m:t>
                                </m:r>
                              </m:sub>
                            </m:sSub>
                            <m:sSubSup>
                              <m:sSubSupPr>
                                <m:ctrlPr>
                                  <a:rPr lang="en-IN" sz="2200" i="1">
                                    <a:solidFill>
                                      <a:srgbClr val="836967"/>
                                    </a:solidFill>
                                    <a:latin typeface="Cambria Math" panose="02040503050406030204" pitchFamily="18" charset="0"/>
                                  </a:rPr>
                                </m:ctrlPr>
                              </m:sSubSupPr>
                              <m:e>
                                <m:r>
                                  <a:rPr lang="en-IN" sz="2200" i="1">
                                    <a:latin typeface="Cambria Math" panose="02040503050406030204" pitchFamily="18" charset="0"/>
                                  </a:rPr>
                                  <m:t>𝛹</m:t>
                                </m:r>
                              </m:e>
                              <m:sub>
                                <m:r>
                                  <a:rPr lang="en-IN" sz="2200" i="1">
                                    <a:latin typeface="Cambria Math" panose="02040503050406030204" pitchFamily="18" charset="0"/>
                                  </a:rPr>
                                  <m:t>𝑖</m:t>
                                </m:r>
                              </m:sub>
                              <m:sup>
                                <m:r>
                                  <a:rPr lang="en-IN" sz="2200" i="0">
                                    <a:latin typeface="Cambria Math" panose="02040503050406030204" pitchFamily="18" charset="0"/>
                                  </a:rPr>
                                  <m:t>∗</m:t>
                                </m:r>
                              </m:sup>
                            </m:sSubSup>
                          </m:e>
                        </m:d>
                      </m:e>
                      <m:sup>
                        <m:r>
                          <a:rPr lang="en-IN" sz="2200" i="0">
                            <a:latin typeface="Cambria Math" panose="02040503050406030204" pitchFamily="18" charset="0"/>
                          </a:rPr>
                          <m:t>2</m:t>
                        </m:r>
                      </m:sup>
                    </m:sSup>
                    <m:r>
                      <a:rPr lang="en-IN" sz="2200" i="1">
                        <a:latin typeface="Cambria Math" panose="02040503050406030204" pitchFamily="18" charset="0"/>
                      </a:rPr>
                      <m:t>𝜈</m:t>
                    </m:r>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𝐴</m:t>
                            </m:r>
                          </m:e>
                        </m:d>
                      </m:e>
                      <m:sup>
                        <m:r>
                          <a:rPr lang="en-US" sz="2200" b="0" i="1" smtClean="0">
                            <a:latin typeface="Cambria Math" panose="02040503050406030204" pitchFamily="18" charset="0"/>
                          </a:rPr>
                          <m:t>2</m:t>
                        </m:r>
                      </m:sup>
                    </m:sSup>
                    <m:r>
                      <a:rPr lang="en-US" sz="2200" b="0" i="1" smtClean="0">
                        <a:latin typeface="Cambria Math" panose="02040503050406030204" pitchFamily="18" charset="0"/>
                      </a:rPr>
                      <m:t> </m:t>
                    </m:r>
                    <m:r>
                      <a:rPr lang="en-US" sz="2200" b="0" i="1" smtClean="0">
                        <a:latin typeface="Cambria Math" panose="02040503050406030204" pitchFamily="18" charset="0"/>
                      </a:rPr>
                      <m:t>𝑣</m:t>
                    </m:r>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𝐴</m:t>
                            </m:r>
                          </m:e>
                        </m:d>
                      </m:e>
                      <m:sup>
                        <m:r>
                          <a:rPr lang="en-US" sz="2200" i="1">
                            <a:latin typeface="Cambria Math" panose="02040503050406030204" pitchFamily="18" charset="0"/>
                          </a:rPr>
                          <m:t>2</m:t>
                        </m:r>
                      </m:sup>
                    </m:sSup>
                    <m:f>
                      <m:fPr>
                        <m:ctrlPr>
                          <a:rPr lang="en-US" sz="2200" i="1" smtClean="0">
                            <a:latin typeface="Cambria Math" panose="02040503050406030204" pitchFamily="18" charset="0"/>
                          </a:rPr>
                        </m:ctrlPr>
                      </m:fPr>
                      <m:num>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1</m:t>
                            </m:r>
                          </m:sub>
                        </m:sSub>
                        <m:r>
                          <a:rPr lang="en-US" sz="2200" i="1" smtClean="0">
                            <a:latin typeface="Cambria Math" panose="02040503050406030204" pitchFamily="18" charset="0"/>
                            <a:ea typeface="Cambria Math" panose="02040503050406030204" pitchFamily="18" charset="0"/>
                          </a:rPr>
                          <m:t>ℏ</m:t>
                        </m:r>
                      </m:num>
                      <m:den>
                        <m:r>
                          <a:rPr lang="en-US" sz="2200" b="0" i="1" smtClean="0">
                            <a:latin typeface="Cambria Math" panose="02040503050406030204" pitchFamily="18" charset="0"/>
                          </a:rPr>
                          <m:t>𝑚</m:t>
                        </m:r>
                      </m:den>
                    </m:f>
                  </m:oMath>
                </a14:m>
                <a:r>
                  <a:rPr lang="en-IN" sz="2200" dirty="0"/>
                  <a:t> </a:t>
                </a:r>
              </a:p>
            </p:txBody>
          </p:sp>
        </mc:Choice>
        <mc:Fallback xmlns="">
          <p:sp>
            <p:nvSpPr>
              <p:cNvPr id="15" name="TextBox 14">
                <a:extLst>
                  <a:ext uri="{FF2B5EF4-FFF2-40B4-BE49-F238E27FC236}">
                    <a16:creationId xmlns:a16="http://schemas.microsoft.com/office/drawing/2014/main" id="{F06C9E8C-5D37-4478-9EBB-BA832818CAE6}"/>
                  </a:ext>
                </a:extLst>
              </p:cNvPr>
              <p:cNvSpPr txBox="1">
                <a:spLocks noRot="1" noChangeAspect="1" noMove="1" noResize="1" noEditPoints="1" noAdjustHandles="1" noChangeArrowheads="1" noChangeShapeType="1" noTextEdit="1"/>
              </p:cNvSpPr>
              <p:nvPr/>
            </p:nvSpPr>
            <p:spPr>
              <a:xfrm>
                <a:off x="2755161" y="756540"/>
                <a:ext cx="5584371" cy="586571"/>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463BF3-1E46-447E-BD04-9DFCCD106FA9}"/>
                  </a:ext>
                </a:extLst>
              </p:cNvPr>
              <p:cNvSpPr txBox="1"/>
              <p:nvPr/>
            </p:nvSpPr>
            <p:spPr>
              <a:xfrm>
                <a:off x="1192521" y="1659555"/>
                <a:ext cx="7401211" cy="2035237"/>
              </a:xfrm>
              <a:prstGeom prst="rect">
                <a:avLst/>
              </a:prstGeom>
              <a:noFill/>
            </p:spPr>
            <p:txBody>
              <a:bodyPr wrap="square">
                <a:spAutoFit/>
              </a:bodyPr>
              <a:lstStyle/>
              <a:p>
                <a:pPr algn="just">
                  <a:lnSpc>
                    <a:spcPct val="122000"/>
                  </a:lnSpc>
                  <a:spcAft>
                    <a:spcPts val="1000"/>
                  </a:spcAft>
                  <a:tabLst>
                    <a:tab pos="342900" algn="l"/>
                    <a:tab pos="1419225"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Similarly the reflected flux N</a:t>
                </a:r>
                <a:r>
                  <a:rPr lang="en-US" sz="2200"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 </a:t>
                </a: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given by the relation</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2000"/>
                  </a:lnSpc>
                  <a:spcAft>
                    <a:spcPts val="1000"/>
                  </a:spcAft>
                  <a:tabLst>
                    <a:tab pos="342900" algn="l"/>
                    <a:tab pos="1419225"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𝑟</m:t>
                          </m:r>
                        </m:sub>
                      </m:sSub>
                      <m:r>
                        <a:rPr lang="en-US" sz="2800" i="1">
                          <a:latin typeface="Cambria Math" panose="02040503050406030204" pitchFamily="18" charset="0"/>
                        </a:rPr>
                        <m:t>= </m:t>
                      </m:r>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rPr>
                                <m:t>𝐵</m:t>
                              </m:r>
                            </m:e>
                          </m:d>
                        </m:e>
                        <m:sup>
                          <m:r>
                            <a:rPr lang="en-US" sz="2800" i="1">
                              <a:latin typeface="Cambria Math" panose="02040503050406030204" pitchFamily="18" charset="0"/>
                            </a:rPr>
                            <m:t>2</m:t>
                          </m:r>
                        </m:sup>
                      </m:sSup>
                      <m:r>
                        <a:rPr lang="en-US" sz="2800" i="1">
                          <a:latin typeface="Cambria Math" panose="02040503050406030204" pitchFamily="18" charset="0"/>
                        </a:rPr>
                        <m:t> </m:t>
                      </m:r>
                      <m:r>
                        <a:rPr lang="en-US" sz="2800" i="1">
                          <a:latin typeface="Cambria Math" panose="02040503050406030204" pitchFamily="18" charset="0"/>
                        </a:rPr>
                        <m:t>𝑣</m:t>
                      </m:r>
                      <m:r>
                        <a:rPr lang="en-US" sz="2800" i="1">
                          <a:latin typeface="Cambria Math" panose="02040503050406030204" pitchFamily="18" charset="0"/>
                        </a:rPr>
                        <m:t>=</m:t>
                      </m:r>
                      <m:sSup>
                        <m:sSupPr>
                          <m:ctrlPr>
                            <a:rPr lang="en-US" sz="2800" i="1">
                              <a:latin typeface="Cambria Math" panose="02040503050406030204" pitchFamily="18" charset="0"/>
                            </a:rPr>
                          </m:ctrlPr>
                        </m:sSupPr>
                        <m:e>
                          <m:sSup>
                            <m:sSupPr>
                              <m:ctrlPr>
                                <a:rPr lang="en-US" sz="2800" i="1" smtClean="0">
                                  <a:latin typeface="Cambria Math" panose="02040503050406030204" pitchFamily="18" charset="0"/>
                                </a:rPr>
                              </m:ctrlPr>
                            </m:sSupPr>
                            <m:e>
                              <m:d>
                                <m:dPr>
                                  <m:begChr m:val="|"/>
                                  <m:endChr m:val="|"/>
                                  <m:ctrlPr>
                                    <a:rPr lang="en-US" sz="2800" i="1" smtClean="0">
                                      <a:latin typeface="Cambria Math" panose="02040503050406030204" pitchFamily="18" charset="0"/>
                                    </a:rPr>
                                  </m:ctrlPr>
                                </m:dPr>
                                <m:e>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num>
                                        <m:den>
                                          <m:sSub>
                                            <m:sSubPr>
                                              <m:ctrlPr>
                                                <a:rPr lang="en-IN"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den>
                                      </m:f>
                                    </m:e>
                                  </m:d>
                                </m:e>
                              </m:d>
                            </m:e>
                            <m:sup>
                              <m:r>
                                <a:rPr lang="en-US" sz="2800" b="0" i="1" smtClean="0">
                                  <a:latin typeface="Cambria Math" panose="02040503050406030204" pitchFamily="18" charset="0"/>
                                </a:rPr>
                                <m:t>2</m:t>
                              </m:r>
                            </m:sup>
                          </m:sSup>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𝐴</m:t>
                              </m:r>
                            </m:e>
                          </m:d>
                        </m:e>
                        <m:sup>
                          <m:r>
                            <a:rPr lang="en-US" sz="2800" i="1">
                              <a:latin typeface="Cambria Math" panose="02040503050406030204" pitchFamily="18" charset="0"/>
                            </a:rPr>
                            <m:t>2</m:t>
                          </m:r>
                        </m:sup>
                      </m:sSup>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ℏ</m:t>
                          </m:r>
                        </m:num>
                        <m:den>
                          <m:r>
                            <a:rPr lang="en-US" sz="2800" i="1">
                              <a:latin typeface="Cambria Math" panose="02040503050406030204" pitchFamily="18" charset="0"/>
                            </a:rPr>
                            <m:t>𝑚</m:t>
                          </m:r>
                        </m:den>
                      </m:f>
                    </m:oMath>
                  </m:oMathPara>
                </a14:m>
                <a:endPar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86463BF3-1E46-447E-BD04-9DFCCD106FA9}"/>
                  </a:ext>
                </a:extLst>
              </p:cNvPr>
              <p:cNvSpPr txBox="1">
                <a:spLocks noRot="1" noChangeAspect="1" noMove="1" noResize="1" noEditPoints="1" noAdjustHandles="1" noChangeArrowheads="1" noChangeShapeType="1" noTextEdit="1"/>
              </p:cNvSpPr>
              <p:nvPr/>
            </p:nvSpPr>
            <p:spPr>
              <a:xfrm>
                <a:off x="1192521" y="1659555"/>
                <a:ext cx="7401211" cy="2035237"/>
              </a:xfrm>
              <a:prstGeom prst="rect">
                <a:avLst/>
              </a:prstGeom>
              <a:blipFill>
                <a:blip r:embed="rId5"/>
                <a:stretch>
                  <a:fillRect l="-1071" t="-299"/>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A544F2E2-7099-4391-B3D3-7BB3C883079A}"/>
              </a:ext>
            </a:extLst>
          </p:cNvPr>
          <p:cNvSpPr txBox="1"/>
          <p:nvPr/>
        </p:nvSpPr>
        <p:spPr>
          <a:xfrm>
            <a:off x="9084852" y="2806153"/>
            <a:ext cx="1404868" cy="430887"/>
          </a:xfrm>
          <a:prstGeom prst="rect">
            <a:avLst/>
          </a:prstGeom>
          <a:noFill/>
        </p:spPr>
        <p:txBody>
          <a:bodyPr wrap="square">
            <a:spAutoFit/>
          </a:bodyPr>
          <a:lstStyle/>
          <a:p>
            <a:r>
              <a:rPr lang="en-US" sz="2200" dirty="0">
                <a:latin typeface="Times New Roman" pitchFamily="18" charset="0"/>
                <a:cs typeface="Times New Roman" pitchFamily="18" charset="0"/>
              </a:rPr>
              <a:t>… (12)</a:t>
            </a:r>
            <a:endParaRPr lang="en-IN" sz="2200" dirty="0"/>
          </a:p>
        </p:txBody>
      </p:sp>
      <p:sp>
        <p:nvSpPr>
          <p:cNvPr id="19" name="TextBox 18">
            <a:extLst>
              <a:ext uri="{FF2B5EF4-FFF2-40B4-BE49-F238E27FC236}">
                <a16:creationId xmlns:a16="http://schemas.microsoft.com/office/drawing/2014/main" id="{B0269FDD-096F-4CE6-A96B-B82C329408C8}"/>
              </a:ext>
            </a:extLst>
          </p:cNvPr>
          <p:cNvSpPr txBox="1"/>
          <p:nvPr/>
        </p:nvSpPr>
        <p:spPr>
          <a:xfrm>
            <a:off x="9052196" y="4565833"/>
            <a:ext cx="1404868" cy="430887"/>
          </a:xfrm>
          <a:prstGeom prst="rect">
            <a:avLst/>
          </a:prstGeom>
          <a:noFill/>
        </p:spPr>
        <p:txBody>
          <a:bodyPr wrap="square">
            <a:spAutoFit/>
          </a:bodyPr>
          <a:lstStyle/>
          <a:p>
            <a:r>
              <a:rPr lang="en-US" sz="2200" dirty="0">
                <a:latin typeface="Times New Roman" pitchFamily="18" charset="0"/>
                <a:cs typeface="Times New Roman" pitchFamily="18" charset="0"/>
              </a:rPr>
              <a:t>… (13)</a:t>
            </a:r>
            <a:endParaRPr lang="en-IN" sz="2200" dirty="0"/>
          </a:p>
        </p:txBody>
      </p:sp>
      <p:sp>
        <p:nvSpPr>
          <p:cNvPr id="20" name="TextBox 19">
            <a:extLst>
              <a:ext uri="{FF2B5EF4-FFF2-40B4-BE49-F238E27FC236}">
                <a16:creationId xmlns:a16="http://schemas.microsoft.com/office/drawing/2014/main" id="{2D1290E3-1615-4C6D-ACD1-3149C89B7523}"/>
              </a:ext>
            </a:extLst>
          </p:cNvPr>
          <p:cNvSpPr txBox="1"/>
          <p:nvPr/>
        </p:nvSpPr>
        <p:spPr>
          <a:xfrm>
            <a:off x="315681" y="195938"/>
            <a:ext cx="4593776" cy="1107996"/>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Case (</a:t>
            </a:r>
            <a:r>
              <a:rPr lang="en-US" sz="2200" b="1" dirty="0" err="1">
                <a:latin typeface="Times New Roman" panose="02020603050405020304" pitchFamily="18" charset="0"/>
                <a:cs typeface="Times New Roman" panose="02020603050405020304" pitchFamily="18" charset="0"/>
              </a:rPr>
              <a:t>i</a:t>
            </a:r>
            <a:r>
              <a:rPr lang="en-US" sz="2200" b="1" dirty="0">
                <a:latin typeface="Times New Roman" panose="02020603050405020304" pitchFamily="18" charset="0"/>
                <a:cs typeface="Times New Roman" panose="02020603050405020304" pitchFamily="18" charset="0"/>
              </a:rPr>
              <a:t>)  E &gt; V</a:t>
            </a:r>
            <a:r>
              <a:rPr lang="en-US" sz="2200" b="1" baseline="-25000" dirty="0">
                <a:latin typeface="Times New Roman" panose="02020603050405020304" pitchFamily="18" charset="0"/>
                <a:cs typeface="Times New Roman" panose="02020603050405020304" pitchFamily="18" charset="0"/>
              </a:rPr>
              <a:t>0</a:t>
            </a:r>
            <a:r>
              <a:rPr lang="en-US" sz="2200" b="1" dirty="0">
                <a:latin typeface="Times New Roman" panose="02020603050405020304" pitchFamily="18" charset="0"/>
                <a:cs typeface="Times New Roman" panose="02020603050405020304" pitchFamily="18" charset="0"/>
              </a:rPr>
              <a:t>     </a:t>
            </a:r>
          </a:p>
          <a:p>
            <a:endParaRPr lang="en-US" sz="2200" b="1"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(a) Region I  :</a:t>
            </a:r>
            <a:endParaRPr lang="en-IN" sz="2200"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04F48CC-7873-4A90-96BB-253DF37C9C4F}"/>
              </a:ext>
            </a:extLst>
          </p:cNvPr>
          <p:cNvSpPr txBox="1"/>
          <p:nvPr/>
        </p:nvSpPr>
        <p:spPr>
          <a:xfrm>
            <a:off x="457197" y="3694254"/>
            <a:ext cx="2133600" cy="430887"/>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(b) Region II  :</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382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extBox 5">
            <a:extLst>
              <a:ext uri="{FF2B5EF4-FFF2-40B4-BE49-F238E27FC236}">
                <a16:creationId xmlns:a16="http://schemas.microsoft.com/office/drawing/2014/main" id="{AEF9C63D-54B8-499D-A0B0-C7AA9AA32DA7}"/>
              </a:ext>
            </a:extLst>
          </p:cNvPr>
          <p:cNvSpPr txBox="1"/>
          <p:nvPr/>
        </p:nvSpPr>
        <p:spPr>
          <a:xfrm>
            <a:off x="439440" y="560857"/>
            <a:ext cx="10558437" cy="2383601"/>
          </a:xfrm>
          <a:prstGeom prst="rect">
            <a:avLst/>
          </a:prstGeom>
          <a:noFill/>
        </p:spPr>
        <p:txBody>
          <a:bodyPr wrap="square">
            <a:spAutoFit/>
          </a:bodyPr>
          <a:lstStyle/>
          <a:p>
            <a:pPr algn="just">
              <a:lnSpc>
                <a:spcPct val="122000"/>
              </a:lnSpc>
              <a:spcAft>
                <a:spcPts val="1000"/>
              </a:spcAft>
              <a:tabLst>
                <a:tab pos="342900" algn="l"/>
                <a:tab pos="1419225"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have from equation (11), (12) and (13)</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2000"/>
              </a:lnSpc>
              <a:spcAft>
                <a:spcPts val="1000"/>
              </a:spcAft>
              <a:tabLst>
                <a:tab pos="342900" algn="l"/>
                <a:tab pos="1419225" algn="l"/>
              </a:tabLst>
            </a:pPr>
            <a:r>
              <a:rPr lang="en-US"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US" sz="2200" baseline="-25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en-US" sz="2200"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a:t>
            </a:r>
            <a:r>
              <a:rPr lang="en-US" sz="2200"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 </a:t>
            </a: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N</a:t>
            </a:r>
            <a:r>
              <a:rPr lang="en-US" sz="2200"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2000"/>
              </a:lnSpc>
              <a:spcAft>
                <a:spcPts val="1000"/>
              </a:spcAft>
              <a:tabLst>
                <a:tab pos="342900" algn="l"/>
              </a:tabLst>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 quantum mechanically, there is some probability of reflection and some probability of transmission.  The reflection coefficient R and transmission coefficient T are defined as under </a:t>
            </a:r>
            <a:endParaRPr lang="en-IN" sz="2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58A674-6C03-41B0-A6AD-7672F7C982A1}"/>
                  </a:ext>
                </a:extLst>
              </p:cNvPr>
              <p:cNvSpPr txBox="1"/>
              <p:nvPr/>
            </p:nvSpPr>
            <p:spPr>
              <a:xfrm>
                <a:off x="1600200" y="3219587"/>
                <a:ext cx="6248400" cy="1704954"/>
              </a:xfrm>
              <a:prstGeom prst="rect">
                <a:avLst/>
              </a:prstGeom>
              <a:noFill/>
            </p:spPr>
            <p:txBody>
              <a:bodyPr wrap="square">
                <a:spAutoFit/>
              </a:bodyPr>
              <a:lstStyle/>
              <a:p>
                <a:pPr>
                  <a:lnSpc>
                    <a:spcPct val="122000"/>
                  </a:lnSpc>
                  <a:spcAft>
                    <a:spcPts val="1000"/>
                  </a:spcAft>
                  <a:tabLst>
                    <a:tab pos="3429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Reflection coefficient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𝑀𝑎𝑔𝑛𝑖𝑡𝑢𝑑𝑒</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𝑟𝑒𝑓𝑙𝑒𝑐𝑡𝑒𝑑</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𝑓𝑙𝑢𝑥</m:t>
                        </m:r>
                      </m:num>
                      <m:den>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𝑀𝑎𝑔𝑛𝑖𝑡𝑢𝑑𝑒</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𝑖𝑛𝑐𝑖𝑑𝑒𝑛𝑡</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𝑓𝑙𝑢𝑥</m:t>
                        </m:r>
                      </m:den>
                    </m:f>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r>
                          <m:rPr>
                            <m:sty m:val="p"/>
                          </m:rPr>
                          <a:rPr lang="en-US" sz="1800" baseline="-25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r</m:t>
                        </m:r>
                      </m:num>
                      <m:den>
                        <m:r>
                          <m:rPr>
                            <m:sty m:val="p"/>
                          </m:rPr>
                          <a:rPr lang="en-US"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r>
                          <m:rPr>
                            <m:sty m:val="p"/>
                          </m:rPr>
                          <a:rPr lang="en-US" sz="1800" baseline="-25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m:t>
                        </m:r>
                      </m:den>
                    </m:f>
                  </m:oMath>
                </a14:m>
                <a:endPar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num>
                                <m:den>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den>
                              </m:f>
                            </m:e>
                          </m:d>
                        </m:e>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A958A674-6C03-41B0-A6AD-7672F7C982A1}"/>
                  </a:ext>
                </a:extLst>
              </p:cNvPr>
              <p:cNvSpPr txBox="1">
                <a:spLocks noRot="1" noChangeAspect="1" noMove="1" noResize="1" noEditPoints="1" noAdjustHandles="1" noChangeArrowheads="1" noChangeShapeType="1" noTextEdit="1"/>
              </p:cNvSpPr>
              <p:nvPr/>
            </p:nvSpPr>
            <p:spPr>
              <a:xfrm>
                <a:off x="1600200" y="3219587"/>
                <a:ext cx="6248400" cy="1704954"/>
              </a:xfrm>
              <a:prstGeom prst="rect">
                <a:avLst/>
              </a:prstGeom>
              <a:blipFill>
                <a:blip r:embed="rId3"/>
                <a:stretch>
                  <a:fillRect l="-878"/>
                </a:stretch>
              </a:blipFill>
            </p:spPr>
            <p:txBody>
              <a:bodyPr/>
              <a:lstStyle/>
              <a:p>
                <a:r>
                  <a:rPr lang="en-IN">
                    <a:noFill/>
                  </a:rPr>
                  <a:t> </a:t>
                </a:r>
              </a:p>
            </p:txBody>
          </p:sp>
        </mc:Fallback>
      </mc:AlternateContent>
    </p:spTree>
    <p:extLst>
      <p:ext uri="{BB962C8B-B14F-4D97-AF65-F5344CB8AC3E}">
        <p14:creationId xmlns:p14="http://schemas.microsoft.com/office/powerpoint/2010/main" val="26662964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DB0FF4-36B7-4B53-983E-2DC4A8791177}"/>
                  </a:ext>
                </a:extLst>
              </p:cNvPr>
              <p:cNvSpPr txBox="1"/>
              <p:nvPr/>
            </p:nvSpPr>
            <p:spPr>
              <a:xfrm>
                <a:off x="1349829" y="567193"/>
                <a:ext cx="8229600" cy="1717458"/>
              </a:xfrm>
              <a:prstGeom prst="rect">
                <a:avLst/>
              </a:prstGeom>
              <a:noFill/>
            </p:spPr>
            <p:txBody>
              <a:bodyPr wrap="square">
                <a:spAutoFit/>
              </a:bodyPr>
              <a:lstStyle/>
              <a:p>
                <a:pPr>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Transmission coefficient   T</a:t>
                </a:r>
                <a14:m>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𝑀𝑎𝑔𝑛𝑖𝑡𝑢𝑑𝑒</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𝑡𝑟𝑎𝑛𝑠𝑚𝑖𝑡𝑡𝑒𝑑</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𝑓𝑙𝑢𝑥</m:t>
                        </m:r>
                      </m:num>
                      <m:den>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𝑀𝑎𝑔𝑛𝑖𝑡𝑢𝑑𝑒</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𝑖𝑛𝑐𝑖𝑑𝑒𝑛𝑡</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𝑓𝑙𝑢𝑥</m:t>
                        </m:r>
                      </m:den>
                    </m:f>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r>
                          <m:rPr>
                            <m:sty m:val="p"/>
                          </m:rPr>
                          <a:rPr lang="en-US" sz="2000" baseline="-25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t</m:t>
                        </m:r>
                      </m:num>
                      <m:den>
                        <m:r>
                          <m:rPr>
                            <m:sty m:val="p"/>
                          </m:rPr>
                          <a:rPr lang="en-US" sz="2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m:t>
                        </m:r>
                        <m:r>
                          <m:rPr>
                            <m:sty m:val="p"/>
                          </m:rPr>
                          <a:rPr lang="en-US" sz="2000" baseline="-250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m:t>
                        </m:r>
                      </m:den>
                    </m:f>
                  </m:oMath>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485900">
                  <a:lnSpc>
                    <a:spcPct val="122000"/>
                  </a:lnSpc>
                  <a:spcAft>
                    <a:spcPts val="1000"/>
                  </a:spcAft>
                  <a:tabLst>
                    <a:tab pos="342900" algn="l"/>
                  </a:tabLst>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4</m:t>
                          </m:r>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num>
                        <m:den>
                          <m:sSup>
                            <m:sSup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20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oMath>
                  </m:oMathPara>
                </a14:m>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E8DB0FF4-36B7-4B53-983E-2DC4A8791177}"/>
                  </a:ext>
                </a:extLst>
              </p:cNvPr>
              <p:cNvSpPr txBox="1">
                <a:spLocks noRot="1" noChangeAspect="1" noMove="1" noResize="1" noEditPoints="1" noAdjustHandles="1" noChangeArrowheads="1" noChangeShapeType="1" noTextEdit="1"/>
              </p:cNvSpPr>
              <p:nvPr/>
            </p:nvSpPr>
            <p:spPr>
              <a:xfrm>
                <a:off x="1349829" y="567193"/>
                <a:ext cx="8229600" cy="1717458"/>
              </a:xfrm>
              <a:prstGeom prst="rect">
                <a:avLst/>
              </a:prstGeom>
              <a:blipFill>
                <a:blip r:embed="rId3"/>
                <a:stretch>
                  <a:fillRect l="-7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628774-9167-427C-B093-B2DE47CBC7F7}"/>
                  </a:ext>
                </a:extLst>
              </p:cNvPr>
              <p:cNvSpPr txBox="1"/>
              <p:nvPr/>
            </p:nvSpPr>
            <p:spPr>
              <a:xfrm>
                <a:off x="1845127" y="2566116"/>
                <a:ext cx="6096000" cy="662746"/>
              </a:xfrm>
              <a:prstGeom prst="rect">
                <a:avLst/>
              </a:prstGeom>
              <a:noFill/>
            </p:spPr>
            <p:txBody>
              <a:bodyPr wrap="square">
                <a:spAutoFit/>
              </a:bodyPr>
              <a:lstStyle/>
              <a:p>
                <a:pPr>
                  <a:lnSpc>
                    <a:spcPct val="122000"/>
                  </a:lnSpc>
                  <a:spcAft>
                    <a:spcPts val="1000"/>
                  </a:spcAft>
                  <a:tabLst>
                    <a:tab pos="3429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 we have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𝑇</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4</m:t>
                        </m:r>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num>
                      <m:den>
                        <m:sSup>
                          <m:sSup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sSup>
                          <m:sSup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US"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oMath>
                </a14:m>
                <a:endPar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91628774-9167-427C-B093-B2DE47CBC7F7}"/>
                  </a:ext>
                </a:extLst>
              </p:cNvPr>
              <p:cNvSpPr txBox="1">
                <a:spLocks noRot="1" noChangeAspect="1" noMove="1" noResize="1" noEditPoints="1" noAdjustHandles="1" noChangeArrowheads="1" noChangeShapeType="1" noTextEdit="1"/>
              </p:cNvSpPr>
              <p:nvPr/>
            </p:nvSpPr>
            <p:spPr>
              <a:xfrm>
                <a:off x="1845127" y="2566116"/>
                <a:ext cx="6096000" cy="662746"/>
              </a:xfrm>
              <a:prstGeom prst="rect">
                <a:avLst/>
              </a:prstGeom>
              <a:blipFill>
                <a:blip r:embed="rId4"/>
                <a:stretch>
                  <a:fillRect l="-900"/>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9A27360A-9EE3-467D-8FA1-F74E22E36C85}"/>
              </a:ext>
            </a:extLst>
          </p:cNvPr>
          <p:cNvSpPr txBox="1"/>
          <p:nvPr/>
        </p:nvSpPr>
        <p:spPr>
          <a:xfrm>
            <a:off x="653143" y="3510327"/>
            <a:ext cx="6096000"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Case (ii)  E &lt; V</a:t>
            </a:r>
            <a:r>
              <a:rPr lang="en-US" sz="1800" b="1" baseline="-25000" dirty="0">
                <a:latin typeface="Times New Roman" panose="02020603050405020304" pitchFamily="18" charset="0"/>
                <a:cs typeface="Times New Roman" panose="02020603050405020304" pitchFamily="18" charset="0"/>
              </a:rPr>
              <a:t>0</a:t>
            </a:r>
            <a:endParaRPr lang="en-IN" dirty="0"/>
          </a:p>
        </p:txBody>
      </p:sp>
      <p:sp>
        <p:nvSpPr>
          <p:cNvPr id="11" name="TextBox 10">
            <a:extLst>
              <a:ext uri="{FF2B5EF4-FFF2-40B4-BE49-F238E27FC236}">
                <a16:creationId xmlns:a16="http://schemas.microsoft.com/office/drawing/2014/main" id="{12597B96-3E10-40F8-88C5-0E498CB22CB3}"/>
              </a:ext>
            </a:extLst>
          </p:cNvPr>
          <p:cNvSpPr txBox="1"/>
          <p:nvPr/>
        </p:nvSpPr>
        <p:spPr>
          <a:xfrm>
            <a:off x="762000" y="4136571"/>
            <a:ext cx="9960429" cy="2123658"/>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	T = 0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R + 0  =  1</a:t>
            </a:r>
          </a:p>
          <a:p>
            <a:r>
              <a:rPr lang="en-US" sz="2200" dirty="0">
                <a:latin typeface="Times New Roman" panose="02020603050405020304" pitchFamily="18" charset="0"/>
                <a:cs typeface="Times New Roman" panose="02020603050405020304" pitchFamily="18" charset="0"/>
              </a:rPr>
              <a:t>	R =1</a:t>
            </a:r>
          </a:p>
          <a:p>
            <a:r>
              <a:rPr lang="en-US" sz="2200" dirty="0">
                <a:latin typeface="Times New Roman" panose="02020603050405020304" pitchFamily="18" charset="0"/>
                <a:cs typeface="Times New Roman" panose="02020603050405020304" pitchFamily="18" charset="0"/>
              </a:rPr>
              <a:t>It is evident that the entire wave gets reflected when E&lt;V0 (i.e.) no electrons are transmitted but all are reflected.</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34896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extBox 5">
            <a:extLst>
              <a:ext uri="{FF2B5EF4-FFF2-40B4-BE49-F238E27FC236}">
                <a16:creationId xmlns:a16="http://schemas.microsoft.com/office/drawing/2014/main" id="{5776D935-4C98-4AE7-8A7F-4B1A2917B1B9}"/>
              </a:ext>
            </a:extLst>
          </p:cNvPr>
          <p:cNvSpPr txBox="1"/>
          <p:nvPr/>
        </p:nvSpPr>
        <p:spPr>
          <a:xfrm>
            <a:off x="653142" y="888168"/>
            <a:ext cx="10080171" cy="2492990"/>
          </a:xfrm>
          <a:prstGeom prst="rect">
            <a:avLst/>
          </a:prstGeom>
          <a:noFill/>
        </p:spPr>
        <p:txBody>
          <a:bodyPr wrap="square">
            <a:spAutoFit/>
          </a:bodyPr>
          <a:lstStyle/>
          <a:p>
            <a:r>
              <a:rPr lang="en-US" sz="2400" b="1" u="sng" dirty="0">
                <a:solidFill>
                  <a:srgbClr val="000000"/>
                </a:solidFill>
                <a:effectLst/>
                <a:latin typeface="Times New Roman" panose="02020603050405020304" pitchFamily="18" charset="0"/>
                <a:ea typeface="Calibri" panose="020F0502020204030204" pitchFamily="34" charset="0"/>
              </a:rPr>
              <a:t>Application Of Barrier Penetration </a:t>
            </a:r>
          </a:p>
          <a:p>
            <a:pPr marL="285750" indent="-285750">
              <a:buFont typeface="Arial" panose="020B0604020202020204" pitchFamily="34" charset="0"/>
              <a:buChar char="•"/>
            </a:pPr>
            <a:endParaRPr lang="en-US" sz="2200" dirty="0">
              <a:solidFill>
                <a:srgbClr val="000000"/>
              </a:solidFill>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2200" dirty="0">
                <a:solidFill>
                  <a:srgbClr val="000000"/>
                </a:solidFill>
                <a:effectLst/>
                <a:latin typeface="Times New Roman" panose="02020603050405020304" pitchFamily="18" charset="0"/>
                <a:ea typeface="Calibri" panose="020F0502020204030204" pitchFamily="34" charset="0"/>
              </a:rPr>
              <a:t>Alfa Decay</a:t>
            </a:r>
          </a:p>
          <a:p>
            <a:r>
              <a:rPr lang="en-US" sz="2200" dirty="0">
                <a:solidFill>
                  <a:srgbClr val="000000"/>
                </a:solidFill>
                <a:effectLst/>
                <a:latin typeface="Times New Roman" panose="02020603050405020304" pitchFamily="18" charset="0"/>
                <a:ea typeface="Calibri" panose="020F0502020204030204" pitchFamily="34" charset="0"/>
              </a:rPr>
              <a:t> </a:t>
            </a:r>
          </a:p>
          <a:p>
            <a:pPr marL="285750" indent="-285750">
              <a:buFont typeface="Arial" panose="020B0604020202020204" pitchFamily="34" charset="0"/>
              <a:buChar char="•"/>
            </a:pPr>
            <a:r>
              <a:rPr lang="en-US" sz="2200" dirty="0">
                <a:solidFill>
                  <a:srgbClr val="000000"/>
                </a:solidFill>
                <a:effectLst/>
                <a:latin typeface="Times New Roman" panose="02020603050405020304" pitchFamily="18" charset="0"/>
                <a:ea typeface="Calibri" panose="020F0502020204030204" pitchFamily="34" charset="0"/>
              </a:rPr>
              <a:t>Field Ionization</a:t>
            </a:r>
          </a:p>
          <a:p>
            <a:r>
              <a:rPr lang="en-US" sz="2200" dirty="0">
                <a:solidFill>
                  <a:srgbClr val="000000"/>
                </a:solidFill>
                <a:effectLst/>
                <a:latin typeface="Times New Roman" panose="02020603050405020304" pitchFamily="18" charset="0"/>
                <a:ea typeface="Calibri" panose="020F0502020204030204" pitchFamily="34" charset="0"/>
              </a:rPr>
              <a:t>  </a:t>
            </a:r>
          </a:p>
          <a:p>
            <a:pPr marL="285750" indent="-285750">
              <a:buFont typeface="Arial" panose="020B0604020202020204" pitchFamily="34" charset="0"/>
              <a:buChar char="•"/>
            </a:pPr>
            <a:r>
              <a:rPr lang="en-US" sz="2200" dirty="0">
                <a:solidFill>
                  <a:srgbClr val="000000"/>
                </a:solidFill>
                <a:effectLst/>
                <a:latin typeface="Times New Roman" panose="02020603050405020304" pitchFamily="18" charset="0"/>
                <a:ea typeface="Calibri" panose="020F0502020204030204" pitchFamily="34" charset="0"/>
              </a:rPr>
              <a:t>Scanning Tunnelling Microscope</a:t>
            </a:r>
            <a:endParaRPr lang="en-IN" sz="2200" dirty="0"/>
          </a:p>
        </p:txBody>
      </p:sp>
    </p:spTree>
    <p:extLst>
      <p:ext uri="{BB962C8B-B14F-4D97-AF65-F5344CB8AC3E}">
        <p14:creationId xmlns:p14="http://schemas.microsoft.com/office/powerpoint/2010/main" val="383281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Content Placeholder 2">
            <a:extLst>
              <a:ext uri="{FF2B5EF4-FFF2-40B4-BE49-F238E27FC236}">
                <a16:creationId xmlns:a16="http://schemas.microsoft.com/office/drawing/2014/main" id="{42571CE9-2086-455D-B21B-3B2CADFECB9D}"/>
              </a:ext>
            </a:extLst>
          </p:cNvPr>
          <p:cNvSpPr txBox="1">
            <a:spLocks/>
          </p:cNvSpPr>
          <p:nvPr/>
        </p:nvSpPr>
        <p:spPr>
          <a:xfrm>
            <a:off x="457200" y="1600200"/>
            <a:ext cx="82296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According to classical ideas, a particle striking a hard wall has no chance of leaking through it.</a:t>
            </a:r>
          </a:p>
          <a:p>
            <a:pPr algn="just"/>
            <a:r>
              <a:rPr lang="en-US" sz="2400" dirty="0">
                <a:latin typeface="Times New Roman" panose="02020603050405020304" pitchFamily="18" charset="0"/>
                <a:cs typeface="Times New Roman" panose="02020603050405020304" pitchFamily="18" charset="0"/>
              </a:rPr>
              <a:t>But the behavior of a quantum particles different due  to the wave nature associated with it.  </a:t>
            </a:r>
          </a:p>
          <a:p>
            <a:pPr algn="just"/>
            <a:r>
              <a:rPr lang="en-US" sz="2400" dirty="0">
                <a:latin typeface="Times New Roman" panose="02020603050405020304" pitchFamily="18" charset="0"/>
                <a:cs typeface="Times New Roman" panose="02020603050405020304" pitchFamily="18" charset="0"/>
              </a:rPr>
              <a:t>We know that when an electromagnetic wave strikes at the interface of two media, it is partly reflected and partly transmitted through the interface and enters the second medium. </a:t>
            </a:r>
          </a:p>
          <a:p>
            <a:pPr algn="just"/>
            <a:r>
              <a:rPr lang="en-US" sz="2400" dirty="0">
                <a:latin typeface="Times New Roman" panose="02020603050405020304" pitchFamily="18" charset="0"/>
                <a:cs typeface="Times New Roman" panose="02020603050405020304" pitchFamily="18" charset="0"/>
              </a:rPr>
              <a:t>In a similar way the de Broglie wave also has a possibility of getting partly reflected from the boundary of the potential well and partly penetrating through the barrier.</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4DCCC4A-A8F6-4692-9182-3AA4C7BB4DCC}"/>
              </a:ext>
            </a:extLst>
          </p:cNvPr>
          <p:cNvSpPr txBox="1"/>
          <p:nvPr/>
        </p:nvSpPr>
        <p:spPr>
          <a:xfrm>
            <a:off x="3750127" y="285728"/>
            <a:ext cx="2770416" cy="523220"/>
          </a:xfrm>
          <a:prstGeom prst="rect">
            <a:avLst/>
          </a:prstGeom>
          <a:noFill/>
        </p:spPr>
        <p:txBody>
          <a:bodyPr wrap="square">
            <a:spAutoFit/>
          </a:bodyPr>
          <a:lstStyle/>
          <a:p>
            <a:r>
              <a:rPr lang="en-US" sz="2800" b="1" u="sng" dirty="0">
                <a:solidFill>
                  <a:srgbClr val="000000"/>
                </a:solidFill>
                <a:effectLst/>
                <a:latin typeface="Times New Roman" panose="02020603050405020304" pitchFamily="18" charset="0"/>
                <a:ea typeface="Calibri" panose="020F0502020204030204" pitchFamily="34" charset="0"/>
              </a:rPr>
              <a:t>Alfa Decay</a:t>
            </a:r>
          </a:p>
        </p:txBody>
      </p:sp>
      <p:pic>
        <p:nvPicPr>
          <p:cNvPr id="2050" name="Picture 2" descr="Alpha decay - Wikipedia">
            <a:extLst>
              <a:ext uri="{FF2B5EF4-FFF2-40B4-BE49-F238E27FC236}">
                <a16:creationId xmlns:a16="http://schemas.microsoft.com/office/drawing/2014/main" id="{A0832EEC-EA27-4D29-A034-136F00002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38" y="1600200"/>
            <a:ext cx="2590800"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5860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1026" name="Picture 2" descr="Alpha Decay | CK-12 Foundation">
            <a:extLst>
              <a:ext uri="{FF2B5EF4-FFF2-40B4-BE49-F238E27FC236}">
                <a16:creationId xmlns:a16="http://schemas.microsoft.com/office/drawing/2014/main" id="{3DB1E7D8-A72D-4FEA-B7F1-0F6C6BB00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60" y="1115331"/>
            <a:ext cx="5521374" cy="3599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pha decay Alpha particles consist of two protons plus two neutrons. - ppt  video online download">
            <a:extLst>
              <a:ext uri="{FF2B5EF4-FFF2-40B4-BE49-F238E27FC236}">
                <a16:creationId xmlns:a16="http://schemas.microsoft.com/office/drawing/2014/main" id="{6823CD89-BFD7-4C80-8031-583E72C22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133" y="1194401"/>
            <a:ext cx="5856514" cy="4392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16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283A06D-9885-40C4-8346-BFA093AA0195}"/>
              </a:ext>
            </a:extLst>
          </p:cNvPr>
          <p:cNvPicPr/>
          <p:nvPr/>
        </p:nvPicPr>
        <p:blipFill>
          <a:blip r:embed="rId3" cstate="print"/>
          <a:srcRect b="4000"/>
          <a:stretch>
            <a:fillRect/>
          </a:stretch>
        </p:blipFill>
        <p:spPr>
          <a:xfrm>
            <a:off x="4691746" y="2169453"/>
            <a:ext cx="7162802" cy="4383749"/>
          </a:xfrm>
          <a:prstGeom prst="rect">
            <a:avLst/>
          </a:prstGeom>
        </p:spPr>
      </p:pic>
      <p:sp>
        <p:nvSpPr>
          <p:cNvPr id="6" name="TextBox 5">
            <a:extLst>
              <a:ext uri="{FF2B5EF4-FFF2-40B4-BE49-F238E27FC236}">
                <a16:creationId xmlns:a16="http://schemas.microsoft.com/office/drawing/2014/main" id="{86E0C226-06EB-44EE-8F73-795D63D03845}"/>
              </a:ext>
            </a:extLst>
          </p:cNvPr>
          <p:cNvSpPr txBox="1"/>
          <p:nvPr/>
        </p:nvSpPr>
        <p:spPr>
          <a:xfrm>
            <a:off x="3353525" y="341084"/>
            <a:ext cx="4636589" cy="584775"/>
          </a:xfrm>
          <a:prstGeom prst="rect">
            <a:avLst/>
          </a:prstGeom>
          <a:noFill/>
        </p:spPr>
        <p:txBody>
          <a:bodyPr wrap="square">
            <a:spAutoFit/>
          </a:bodyPr>
          <a:lstStyle/>
          <a:p>
            <a:r>
              <a:rPr lang="en-US" sz="3200" b="1" u="sng" dirty="0">
                <a:latin typeface="Times New Roman" panose="02020603050405020304" pitchFamily="18" charset="0"/>
                <a:cs typeface="Times New Roman" panose="02020603050405020304" pitchFamily="18" charset="0"/>
              </a:rPr>
              <a:t>Electromagnetic Waves </a:t>
            </a:r>
            <a:endParaRPr lang="en-IN" sz="3200" b="1" u="sng" dirty="0"/>
          </a:p>
        </p:txBody>
      </p:sp>
      <p:sp>
        <p:nvSpPr>
          <p:cNvPr id="7" name="TextBox 6">
            <a:extLst>
              <a:ext uri="{FF2B5EF4-FFF2-40B4-BE49-F238E27FC236}">
                <a16:creationId xmlns:a16="http://schemas.microsoft.com/office/drawing/2014/main" id="{1C207DA7-0B8F-4DBC-93A1-1802B07EE8C9}"/>
              </a:ext>
            </a:extLst>
          </p:cNvPr>
          <p:cNvSpPr txBox="1"/>
          <p:nvPr/>
        </p:nvSpPr>
        <p:spPr>
          <a:xfrm>
            <a:off x="391885" y="1159035"/>
            <a:ext cx="10765969" cy="1015663"/>
          </a:xfrm>
          <a:prstGeom prst="rect">
            <a:avLst/>
          </a:prstGeom>
          <a:noFill/>
        </p:spPr>
        <p:txBody>
          <a:bodyPr wrap="square">
            <a:spAutoFit/>
          </a:bodyPr>
          <a:lstStyle/>
          <a:p>
            <a:pPr algn="just"/>
            <a:r>
              <a:rPr lang="en-US" sz="2000" b="1" i="0" dirty="0">
                <a:solidFill>
                  <a:srgbClr val="202124"/>
                </a:solidFill>
                <a:effectLst/>
                <a:latin typeface="arial" panose="020B0604020202020204" pitchFamily="34" charset="0"/>
              </a:rPr>
              <a:t>Electromagnetic waves</a:t>
            </a:r>
            <a:r>
              <a:rPr lang="en-US" sz="2000" b="0" i="0" dirty="0">
                <a:solidFill>
                  <a:srgbClr val="202124"/>
                </a:solidFill>
                <a:effectLst/>
                <a:latin typeface="arial" panose="020B0604020202020204" pitchFamily="34" charset="0"/>
              </a:rPr>
              <a:t> or EM </a:t>
            </a:r>
            <a:r>
              <a:rPr lang="en-US" sz="2000" b="1" i="0" dirty="0">
                <a:solidFill>
                  <a:srgbClr val="202124"/>
                </a:solidFill>
                <a:effectLst/>
                <a:latin typeface="arial" panose="020B0604020202020204" pitchFamily="34" charset="0"/>
              </a:rPr>
              <a:t>waves</a:t>
            </a:r>
            <a:r>
              <a:rPr lang="en-US" sz="2000" b="0" i="0" dirty="0">
                <a:solidFill>
                  <a:srgbClr val="202124"/>
                </a:solidFill>
                <a:effectLst/>
                <a:latin typeface="arial" panose="020B0604020202020204" pitchFamily="34" charset="0"/>
              </a:rPr>
              <a:t> are </a:t>
            </a:r>
            <a:r>
              <a:rPr lang="en-US" sz="2000" b="1" i="0" dirty="0">
                <a:solidFill>
                  <a:srgbClr val="202124"/>
                </a:solidFill>
                <a:effectLst/>
                <a:latin typeface="arial" panose="020B0604020202020204" pitchFamily="34" charset="0"/>
              </a:rPr>
              <a:t>waves</a:t>
            </a:r>
            <a:r>
              <a:rPr lang="en-US" sz="2000" b="0" i="0" dirty="0">
                <a:solidFill>
                  <a:srgbClr val="202124"/>
                </a:solidFill>
                <a:effectLst/>
                <a:latin typeface="arial" panose="020B0604020202020204" pitchFamily="34" charset="0"/>
              </a:rPr>
              <a:t> that are created as a </a:t>
            </a:r>
            <a:r>
              <a:rPr lang="en-US" sz="2000" b="0" i="0" dirty="0">
                <a:solidFill>
                  <a:srgbClr val="FF0000"/>
                </a:solidFill>
                <a:effectLst/>
                <a:latin typeface="arial" panose="020B0604020202020204" pitchFamily="34" charset="0"/>
              </a:rPr>
              <a:t>result of vibrations between an electric field and a magnetic field</a:t>
            </a:r>
            <a:r>
              <a:rPr lang="en-US" sz="2000" b="0" i="0" dirty="0">
                <a:solidFill>
                  <a:srgbClr val="202124"/>
                </a:solidFill>
                <a:effectLst/>
                <a:latin typeface="arial" panose="020B0604020202020204" pitchFamily="34" charset="0"/>
              </a:rPr>
              <a:t>. In other words, EM </a:t>
            </a:r>
            <a:r>
              <a:rPr lang="en-US" sz="2000" b="1" i="0" dirty="0">
                <a:solidFill>
                  <a:srgbClr val="202124"/>
                </a:solidFill>
                <a:effectLst/>
                <a:latin typeface="arial" panose="020B0604020202020204" pitchFamily="34" charset="0"/>
              </a:rPr>
              <a:t>waves</a:t>
            </a:r>
            <a:r>
              <a:rPr lang="en-US" sz="2000" b="0" i="0" dirty="0">
                <a:solidFill>
                  <a:srgbClr val="202124"/>
                </a:solidFill>
                <a:effectLst/>
                <a:latin typeface="arial" panose="020B0604020202020204" pitchFamily="34" charset="0"/>
              </a:rPr>
              <a:t> are composed of </a:t>
            </a:r>
            <a:r>
              <a:rPr lang="en-US" sz="2000" b="0" i="0" dirty="0">
                <a:solidFill>
                  <a:srgbClr val="FF0000"/>
                </a:solidFill>
                <a:effectLst/>
                <a:latin typeface="arial" panose="020B0604020202020204" pitchFamily="34" charset="0"/>
              </a:rPr>
              <a:t>oscillating magnetic and electric fields.</a:t>
            </a:r>
            <a:endParaRPr lang="en-IN" sz="2000" dirty="0">
              <a:solidFill>
                <a:srgbClr val="FF0000"/>
              </a:solidFill>
            </a:endParaRPr>
          </a:p>
        </p:txBody>
      </p:sp>
      <p:sp>
        <p:nvSpPr>
          <p:cNvPr id="9" name="TextBox 8">
            <a:extLst>
              <a:ext uri="{FF2B5EF4-FFF2-40B4-BE49-F238E27FC236}">
                <a16:creationId xmlns:a16="http://schemas.microsoft.com/office/drawing/2014/main" id="{A59C292E-35EE-46F8-A792-AA64C511C1F0}"/>
              </a:ext>
            </a:extLst>
          </p:cNvPr>
          <p:cNvSpPr txBox="1"/>
          <p:nvPr/>
        </p:nvSpPr>
        <p:spPr>
          <a:xfrm>
            <a:off x="359224" y="2802208"/>
            <a:ext cx="4354294" cy="3416320"/>
          </a:xfrm>
          <a:prstGeom prst="rect">
            <a:avLst/>
          </a:prstGeom>
          <a:noFill/>
        </p:spPr>
        <p:txBody>
          <a:bodyPr wrap="square">
            <a:spAutoFit/>
          </a:bodyPr>
          <a:lstStyle/>
          <a:p>
            <a:pPr algn="just"/>
            <a:r>
              <a:rPr lang="en-IN" b="0" i="0" dirty="0">
                <a:solidFill>
                  <a:srgbClr val="202122"/>
                </a:solidFill>
                <a:effectLst/>
                <a:latin typeface="Arial" panose="020B0604020202020204" pitchFamily="34" charset="0"/>
              </a:rPr>
              <a:t>E</a:t>
            </a:r>
            <a:r>
              <a:rPr lang="en-IN" b="1" i="0" dirty="0">
                <a:solidFill>
                  <a:srgbClr val="202122"/>
                </a:solidFill>
                <a:effectLst/>
                <a:latin typeface="Arial" panose="020B0604020202020204" pitchFamily="34" charset="0"/>
              </a:rPr>
              <a:t>lectromagnetic radiation</a:t>
            </a:r>
            <a:r>
              <a:rPr lang="en-IN" b="0" i="0" dirty="0">
                <a:solidFill>
                  <a:srgbClr val="202122"/>
                </a:solidFill>
                <a:effectLst/>
                <a:latin typeface="Arial" panose="020B0604020202020204" pitchFamily="34" charset="0"/>
              </a:rPr>
              <a:t> (</a:t>
            </a:r>
            <a:r>
              <a:rPr lang="en-IN" b="1" i="0" dirty="0">
                <a:solidFill>
                  <a:srgbClr val="202122"/>
                </a:solidFill>
                <a:effectLst/>
                <a:latin typeface="Arial" panose="020B0604020202020204" pitchFamily="34" charset="0"/>
              </a:rPr>
              <a:t>EM radiation</a:t>
            </a:r>
            <a:r>
              <a:rPr lang="en-IN" b="0" i="0" dirty="0">
                <a:solidFill>
                  <a:srgbClr val="202122"/>
                </a:solidFill>
                <a:effectLst/>
                <a:latin typeface="Arial" panose="020B0604020202020204" pitchFamily="34" charset="0"/>
              </a:rPr>
              <a:t> or </a:t>
            </a:r>
            <a:r>
              <a:rPr lang="en-IN" b="1" i="0" dirty="0">
                <a:solidFill>
                  <a:srgbClr val="202122"/>
                </a:solidFill>
                <a:effectLst/>
                <a:latin typeface="Arial" panose="020B0604020202020204" pitchFamily="34" charset="0"/>
              </a:rPr>
              <a:t>EMR</a:t>
            </a:r>
            <a:r>
              <a:rPr lang="en-IN" b="0" i="0" dirty="0">
                <a:solidFill>
                  <a:srgbClr val="202122"/>
                </a:solidFill>
                <a:effectLst/>
                <a:latin typeface="Arial" panose="020B0604020202020204" pitchFamily="34" charset="0"/>
              </a:rPr>
              <a:t>) refers to the waves (or their </a:t>
            </a:r>
            <a:r>
              <a:rPr lang="en-IN" b="0" i="0" u="none" strike="noStrike" dirty="0">
                <a:solidFill>
                  <a:srgbClr val="0645AD"/>
                </a:solidFill>
                <a:effectLst/>
                <a:latin typeface="Arial" panose="020B0604020202020204" pitchFamily="34" charset="0"/>
                <a:hlinkClick r:id="rId4" tooltip="Quantum"/>
              </a:rPr>
              <a:t>quanta</a:t>
            </a:r>
            <a:r>
              <a:rPr lang="en-IN" b="0" i="0" dirty="0">
                <a:solidFill>
                  <a:srgbClr val="202122"/>
                </a:solidFill>
                <a:effectLst/>
                <a:latin typeface="Arial" panose="020B0604020202020204" pitchFamily="34" charset="0"/>
              </a:rPr>
              <a:t>, </a:t>
            </a:r>
            <a:r>
              <a:rPr lang="en-IN" b="0" i="0" u="none" strike="noStrike" dirty="0">
                <a:solidFill>
                  <a:srgbClr val="0645AD"/>
                </a:solidFill>
                <a:effectLst/>
                <a:latin typeface="Arial" panose="020B0604020202020204" pitchFamily="34" charset="0"/>
                <a:hlinkClick r:id="rId5" tooltip="Photon"/>
              </a:rPr>
              <a:t>photons</a:t>
            </a:r>
            <a:r>
              <a:rPr lang="en-IN" b="0" i="0" dirty="0">
                <a:solidFill>
                  <a:srgbClr val="202122"/>
                </a:solidFill>
                <a:effectLst/>
                <a:latin typeface="Arial" panose="020B0604020202020204" pitchFamily="34" charset="0"/>
              </a:rPr>
              <a:t>) of the </a:t>
            </a:r>
            <a:r>
              <a:rPr lang="en-IN" b="0" i="0" u="none" strike="noStrike" dirty="0">
                <a:solidFill>
                  <a:srgbClr val="0645AD"/>
                </a:solidFill>
                <a:effectLst/>
                <a:latin typeface="Arial" panose="020B0604020202020204" pitchFamily="34" charset="0"/>
                <a:hlinkClick r:id="rId6" tooltip="Electromagnetic field"/>
              </a:rPr>
              <a:t>electromagnetic field</a:t>
            </a:r>
            <a:r>
              <a:rPr lang="en-IN" b="0" i="0" dirty="0">
                <a:solidFill>
                  <a:srgbClr val="202122"/>
                </a:solidFill>
                <a:effectLst/>
                <a:latin typeface="Arial" panose="020B0604020202020204" pitchFamily="34" charset="0"/>
              </a:rPr>
              <a:t>, propagating (radiating) through space, carrying electromagnetic </a:t>
            </a:r>
            <a:r>
              <a:rPr lang="en-IN" b="0" i="0" u="none" strike="noStrike" dirty="0">
                <a:solidFill>
                  <a:srgbClr val="0645AD"/>
                </a:solidFill>
                <a:effectLst/>
                <a:latin typeface="Arial" panose="020B0604020202020204" pitchFamily="34" charset="0"/>
                <a:hlinkClick r:id="rId7" tooltip="Radiant energy"/>
              </a:rPr>
              <a:t>radiant energy</a:t>
            </a:r>
            <a:r>
              <a:rPr lang="en-IN" b="0" i="0" dirty="0">
                <a:solidFill>
                  <a:srgbClr val="202122"/>
                </a:solidFill>
                <a:effectLst/>
                <a:latin typeface="Arial" panose="020B0604020202020204" pitchFamily="34" charset="0"/>
              </a:rPr>
              <a:t>. </a:t>
            </a:r>
          </a:p>
          <a:p>
            <a:pPr algn="just"/>
            <a:r>
              <a:rPr lang="en-IN" b="0" i="0" dirty="0">
                <a:solidFill>
                  <a:srgbClr val="202122"/>
                </a:solidFill>
                <a:effectLst/>
                <a:latin typeface="Arial" panose="020B0604020202020204" pitchFamily="34" charset="0"/>
              </a:rPr>
              <a:t>It includes </a:t>
            </a:r>
            <a:r>
              <a:rPr lang="en-IN" b="0" i="0" u="none" strike="noStrike" dirty="0">
                <a:solidFill>
                  <a:srgbClr val="0645AD"/>
                </a:solidFill>
                <a:effectLst/>
                <a:latin typeface="Arial" panose="020B0604020202020204" pitchFamily="34" charset="0"/>
                <a:hlinkClick r:id="rId8" tooltip="Radio wave"/>
              </a:rPr>
              <a:t>radio</a:t>
            </a:r>
            <a:r>
              <a:rPr lang="en-IN" dirty="0">
                <a:solidFill>
                  <a:srgbClr val="0645AD"/>
                </a:solidFill>
                <a:latin typeface="Arial" panose="020B0604020202020204" pitchFamily="34" charset="0"/>
                <a:hlinkClick r:id="rId8" tooltip="Radio wave"/>
              </a:rPr>
              <a:t> </a:t>
            </a:r>
            <a:r>
              <a:rPr lang="en-IN" b="0" i="0" u="none" strike="noStrike" dirty="0">
                <a:solidFill>
                  <a:srgbClr val="0645AD"/>
                </a:solidFill>
                <a:effectLst/>
                <a:latin typeface="Arial" panose="020B0604020202020204" pitchFamily="34" charset="0"/>
                <a:hlinkClick r:id="rId8" tooltip="Radio wave"/>
              </a:rPr>
              <a:t>waves</a:t>
            </a:r>
            <a:r>
              <a:rPr lang="en-IN" b="0" i="0" dirty="0">
                <a:solidFill>
                  <a:srgbClr val="202122"/>
                </a:solidFill>
                <a:effectLst/>
                <a:latin typeface="Arial" panose="020B0604020202020204" pitchFamily="34" charset="0"/>
              </a:rPr>
              <a:t>, </a:t>
            </a:r>
          </a:p>
          <a:p>
            <a:pPr algn="just"/>
            <a:r>
              <a:rPr lang="en-IN" b="0" i="0" u="none" strike="noStrike" dirty="0">
                <a:solidFill>
                  <a:srgbClr val="0645AD"/>
                </a:solidFill>
                <a:effectLst/>
                <a:latin typeface="Arial" panose="020B0604020202020204" pitchFamily="34" charset="0"/>
                <a:hlinkClick r:id="rId9" tooltip="Microwave"/>
              </a:rPr>
              <a:t>microwaves</a:t>
            </a:r>
            <a:r>
              <a:rPr lang="en-IN" b="0" i="0" dirty="0">
                <a:solidFill>
                  <a:srgbClr val="202122"/>
                </a:solidFill>
                <a:effectLst/>
                <a:latin typeface="Arial" panose="020B0604020202020204" pitchFamily="34" charset="0"/>
              </a:rPr>
              <a:t>, </a:t>
            </a:r>
          </a:p>
          <a:p>
            <a:pPr algn="just"/>
            <a:r>
              <a:rPr lang="en-IN" b="0" i="0" u="none" strike="noStrike" dirty="0">
                <a:solidFill>
                  <a:srgbClr val="0645AD"/>
                </a:solidFill>
                <a:effectLst/>
                <a:latin typeface="Arial" panose="020B0604020202020204" pitchFamily="34" charset="0"/>
                <a:hlinkClick r:id="rId10" tooltip="Infrared"/>
              </a:rPr>
              <a:t>infrared</a:t>
            </a:r>
            <a:r>
              <a:rPr lang="en-IN" b="0" i="0" dirty="0">
                <a:solidFill>
                  <a:srgbClr val="202122"/>
                </a:solidFill>
                <a:effectLst/>
                <a:latin typeface="Arial" panose="020B0604020202020204" pitchFamily="34" charset="0"/>
              </a:rPr>
              <a:t>, </a:t>
            </a:r>
          </a:p>
          <a:p>
            <a:pPr algn="just"/>
            <a:r>
              <a:rPr lang="en-IN" b="0" i="0" u="none" strike="noStrike" dirty="0">
                <a:solidFill>
                  <a:srgbClr val="0645AD"/>
                </a:solidFill>
                <a:effectLst/>
                <a:latin typeface="Arial" panose="020B0604020202020204" pitchFamily="34" charset="0"/>
                <a:hlinkClick r:id="rId11" tooltip="Light"/>
              </a:rPr>
              <a:t>(visible) light</a:t>
            </a:r>
            <a:r>
              <a:rPr lang="en-IN" b="0" i="0" dirty="0">
                <a:solidFill>
                  <a:srgbClr val="202122"/>
                </a:solidFill>
                <a:effectLst/>
                <a:latin typeface="Arial" panose="020B0604020202020204" pitchFamily="34" charset="0"/>
              </a:rPr>
              <a:t>, </a:t>
            </a:r>
          </a:p>
          <a:p>
            <a:pPr algn="just"/>
            <a:r>
              <a:rPr lang="en-IN" b="0" i="0" u="none" strike="noStrike" dirty="0">
                <a:solidFill>
                  <a:srgbClr val="0645AD"/>
                </a:solidFill>
                <a:effectLst/>
                <a:latin typeface="Arial" panose="020B0604020202020204" pitchFamily="34" charset="0"/>
                <a:hlinkClick r:id="rId12" tooltip="Ultraviolet"/>
              </a:rPr>
              <a:t>ultraviolet</a:t>
            </a:r>
            <a:r>
              <a:rPr lang="en-IN" b="0" i="0" dirty="0">
                <a:solidFill>
                  <a:srgbClr val="202122"/>
                </a:solidFill>
                <a:effectLst/>
                <a:latin typeface="Arial" panose="020B0604020202020204" pitchFamily="34" charset="0"/>
              </a:rPr>
              <a:t>, </a:t>
            </a:r>
          </a:p>
          <a:p>
            <a:pPr algn="just"/>
            <a:r>
              <a:rPr lang="en-IN" b="0" i="0" u="none" strike="noStrike" dirty="0">
                <a:solidFill>
                  <a:srgbClr val="0645AD"/>
                </a:solidFill>
                <a:effectLst/>
                <a:latin typeface="Arial" panose="020B0604020202020204" pitchFamily="34" charset="0"/>
                <a:hlinkClick r:id="rId13" tooltip="X-ray"/>
              </a:rPr>
              <a:t>X-rays</a:t>
            </a:r>
            <a:r>
              <a:rPr lang="en-IN" b="0" i="0" dirty="0">
                <a:solidFill>
                  <a:srgbClr val="202122"/>
                </a:solidFill>
                <a:effectLst/>
                <a:latin typeface="Arial" panose="020B0604020202020204" pitchFamily="34" charset="0"/>
              </a:rPr>
              <a:t>, and </a:t>
            </a:r>
            <a:r>
              <a:rPr lang="en-IN" b="0" i="0" u="none" strike="noStrike" dirty="0">
                <a:solidFill>
                  <a:srgbClr val="0645AD"/>
                </a:solidFill>
                <a:effectLst/>
                <a:latin typeface="Arial" panose="020B0604020202020204" pitchFamily="34" charset="0"/>
                <a:hlinkClick r:id="rId14" tooltip="Gamma ray"/>
              </a:rPr>
              <a:t>gamma rays</a:t>
            </a:r>
            <a:endParaRPr lang="en-IN" dirty="0"/>
          </a:p>
        </p:txBody>
      </p:sp>
    </p:spTree>
    <p:extLst>
      <p:ext uri="{BB962C8B-B14F-4D97-AF65-F5344CB8AC3E}">
        <p14:creationId xmlns:p14="http://schemas.microsoft.com/office/powerpoint/2010/main" val="2670300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6" name="Picture 22" descr="C:\Users\MANJULA\Desktop\Capture.JPG">
            <a:extLst>
              <a:ext uri="{FF2B5EF4-FFF2-40B4-BE49-F238E27FC236}">
                <a16:creationId xmlns:a16="http://schemas.microsoft.com/office/drawing/2014/main" id="{A0C6E94E-6F6E-439B-B0EF-C316D07C35F2}"/>
              </a:ext>
            </a:extLst>
          </p:cNvPr>
          <p:cNvPicPr>
            <a:picLocks noChangeAspect="1" noChangeArrowheads="1"/>
          </p:cNvPicPr>
          <p:nvPr/>
        </p:nvPicPr>
        <p:blipFill>
          <a:blip r:embed="rId3"/>
          <a:srcRect/>
          <a:stretch>
            <a:fillRect/>
          </a:stretch>
        </p:blipFill>
        <p:spPr bwMode="auto">
          <a:xfrm>
            <a:off x="438815" y="761999"/>
            <a:ext cx="4848258" cy="2536879"/>
          </a:xfrm>
          <a:prstGeom prst="rect">
            <a:avLst/>
          </a:prstGeom>
          <a:noFill/>
          <a:ln w="9525">
            <a:noFill/>
            <a:miter lim="800000"/>
            <a:headEnd/>
            <a:tailEnd/>
          </a:ln>
        </p:spPr>
      </p:pic>
      <p:sp>
        <p:nvSpPr>
          <p:cNvPr id="7" name="Content Placeholder 2">
            <a:extLst>
              <a:ext uri="{FF2B5EF4-FFF2-40B4-BE49-F238E27FC236}">
                <a16:creationId xmlns:a16="http://schemas.microsoft.com/office/drawing/2014/main" id="{63D86D8A-9472-44FB-BD94-82FD65789D99}"/>
              </a:ext>
            </a:extLst>
          </p:cNvPr>
          <p:cNvSpPr txBox="1">
            <a:spLocks/>
          </p:cNvSpPr>
          <p:nvPr/>
        </p:nvSpPr>
        <p:spPr>
          <a:xfrm>
            <a:off x="283026" y="4093029"/>
            <a:ext cx="11038117" cy="20247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It represents a potential barrier of height V and thickness L.  A potential barrier is the opposite of a potential well; it is a potential-energy function with a maximum.  The potential energy is zero for x &lt; 0 and x &gt; L has a value V for 0 &lt; x &lt; L.  An electron of total energy E approaches the barrier from the left.  </a:t>
            </a:r>
            <a:endParaRPr lang="en-IN" sz="2400" dirty="0">
              <a:latin typeface="Times New Roman" panose="02020603050405020304" pitchFamily="18" charset="0"/>
              <a:cs typeface="Times New Roman" panose="02020603050405020304" pitchFamily="18" charset="0"/>
            </a:endParaRPr>
          </a:p>
        </p:txBody>
      </p:sp>
      <p:pic>
        <p:nvPicPr>
          <p:cNvPr id="8" name="Picture 1" descr="Image result for potential barrier and quantum mechanical tunnelling">
            <a:extLst>
              <a:ext uri="{FF2B5EF4-FFF2-40B4-BE49-F238E27FC236}">
                <a16:creationId xmlns:a16="http://schemas.microsoft.com/office/drawing/2014/main" id="{1BC4E8AC-2423-4C5B-8392-773B5B17FCB8}"/>
              </a:ext>
            </a:extLst>
          </p:cNvPr>
          <p:cNvPicPr>
            <a:picLocks noChangeAspect="1" noChangeArrowheads="1"/>
          </p:cNvPicPr>
          <p:nvPr/>
        </p:nvPicPr>
        <p:blipFill>
          <a:blip r:embed="rId4"/>
          <a:srcRect/>
          <a:stretch>
            <a:fillRect/>
          </a:stretch>
        </p:blipFill>
        <p:spPr bwMode="auto">
          <a:xfrm>
            <a:off x="5442502" y="510734"/>
            <a:ext cx="5214974" cy="3335518"/>
          </a:xfrm>
          <a:prstGeom prst="rect">
            <a:avLst/>
          </a:prstGeom>
          <a:noFill/>
          <a:ln w="9525">
            <a:noFill/>
            <a:miter lim="800000"/>
            <a:headEnd/>
            <a:tailEnd/>
          </a:ln>
        </p:spPr>
      </p:pic>
    </p:spTree>
    <p:extLst>
      <p:ext uri="{BB962C8B-B14F-4D97-AF65-F5344CB8AC3E}">
        <p14:creationId xmlns:p14="http://schemas.microsoft.com/office/powerpoint/2010/main" val="3820224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Content Placeholder 2">
            <a:extLst>
              <a:ext uri="{FF2B5EF4-FFF2-40B4-BE49-F238E27FC236}">
                <a16:creationId xmlns:a16="http://schemas.microsoft.com/office/drawing/2014/main" id="{1212BA3F-066B-4830-BC47-364787CC1031}"/>
              </a:ext>
            </a:extLst>
          </p:cNvPr>
          <p:cNvSpPr txBox="1">
            <a:spLocks/>
          </p:cNvSpPr>
          <p:nvPr/>
        </p:nvSpPr>
        <p:spPr>
          <a:xfrm>
            <a:off x="315685" y="243548"/>
            <a:ext cx="10558437" cy="4099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From the view-point of classical physics, the electron would be reflected from the barrier because its energy E is less than V. </a:t>
            </a:r>
          </a:p>
          <a:p>
            <a:pPr algn="just"/>
            <a:r>
              <a:rPr lang="en-US" sz="2200" dirty="0">
                <a:latin typeface="Times New Roman" panose="02020603050405020304" pitchFamily="18" charset="0"/>
                <a:cs typeface="Times New Roman" panose="02020603050405020304" pitchFamily="18" charset="0"/>
              </a:rPr>
              <a:t>For the particle to overcome the potential barrier, it must have an energy equal to or greater than V.  </a:t>
            </a:r>
          </a:p>
          <a:p>
            <a:pPr algn="just"/>
            <a:r>
              <a:rPr lang="en-US" sz="2200" dirty="0">
                <a:latin typeface="Times New Roman" panose="02020603050405020304" pitchFamily="18" charset="0"/>
                <a:cs typeface="Times New Roman" panose="02020603050405020304" pitchFamily="18" charset="0"/>
              </a:rPr>
              <a:t>Quantum mechanics leads to an entirely new result.   It shows that there is a finite chance for the electron to leak to the other side of the barrier.  </a:t>
            </a:r>
          </a:p>
          <a:p>
            <a:pPr algn="just"/>
            <a:r>
              <a:rPr lang="en-US" sz="2200" dirty="0">
                <a:latin typeface="Times New Roman" panose="02020603050405020304" pitchFamily="18" charset="0"/>
                <a:cs typeface="Times New Roman" panose="02020603050405020304" pitchFamily="18" charset="0"/>
              </a:rPr>
              <a:t>We say that the electron </a:t>
            </a:r>
            <a:r>
              <a:rPr lang="en-US" sz="2200" dirty="0" err="1">
                <a:latin typeface="Times New Roman" panose="02020603050405020304" pitchFamily="18" charset="0"/>
                <a:cs typeface="Times New Roman" panose="02020603050405020304" pitchFamily="18" charset="0"/>
              </a:rPr>
              <a:t>tunnelled</a:t>
            </a:r>
            <a:r>
              <a:rPr lang="en-US" sz="2200" dirty="0">
                <a:latin typeface="Times New Roman" panose="02020603050405020304" pitchFamily="18" charset="0"/>
                <a:cs typeface="Times New Roman" panose="02020603050405020304" pitchFamily="18" charset="0"/>
              </a:rPr>
              <a:t> through the potential barrier and hence in quantum mechanics, the phenomenon is called tunnelling.</a:t>
            </a:r>
            <a:endParaRPr lang="en-IN" sz="22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050528E-CF12-43F9-8841-8A52921B578B}"/>
              </a:ext>
            </a:extLst>
          </p:cNvPr>
          <p:cNvSpPr txBox="1">
            <a:spLocks/>
          </p:cNvSpPr>
          <p:nvPr/>
        </p:nvSpPr>
        <p:spPr>
          <a:xfrm>
            <a:off x="337463" y="3199906"/>
            <a:ext cx="10983686" cy="4099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Tunnelling is significant in many areas of physics.  </a:t>
            </a:r>
          </a:p>
          <a:p>
            <a:pPr algn="just"/>
            <a:r>
              <a:rPr lang="en-US" sz="2200" dirty="0">
                <a:latin typeface="Times New Roman" panose="02020603050405020304" pitchFamily="18" charset="0"/>
                <a:cs typeface="Times New Roman" panose="02020603050405020304" pitchFamily="18" charset="0"/>
              </a:rPr>
              <a:t>The tunnel diode is a semiconductor diode in which electrons tunnel through a potential barrier.  </a:t>
            </a:r>
          </a:p>
          <a:p>
            <a:pPr algn="just"/>
            <a:r>
              <a:rPr lang="en-US" sz="2200" dirty="0">
                <a:latin typeface="Times New Roman" panose="02020603050405020304" pitchFamily="18" charset="0"/>
                <a:cs typeface="Times New Roman" panose="02020603050405020304" pitchFamily="18" charset="0"/>
              </a:rPr>
              <a:t>The current can be switched on and off very quickly be varying the height of the barrier, which is done with an applied voltage. </a:t>
            </a:r>
          </a:p>
          <a:p>
            <a:pPr algn="just"/>
            <a:r>
              <a:rPr lang="en-US" sz="2200" dirty="0">
                <a:latin typeface="Times New Roman" panose="02020603050405020304" pitchFamily="18" charset="0"/>
                <a:cs typeface="Times New Roman" panose="02020603050405020304" pitchFamily="18" charset="0"/>
              </a:rPr>
              <a:t> The </a:t>
            </a:r>
            <a:r>
              <a:rPr lang="en-US" sz="2200" u="sng" dirty="0">
                <a:solidFill>
                  <a:srgbClr val="FF0000"/>
                </a:solidFill>
                <a:latin typeface="Times New Roman" panose="02020603050405020304" pitchFamily="18" charset="0"/>
                <a:cs typeface="Times New Roman" panose="02020603050405020304" pitchFamily="18" charset="0"/>
              </a:rPr>
              <a:t>scanning tunnelling electron microscope </a:t>
            </a:r>
            <a:r>
              <a:rPr lang="en-US" sz="2200" dirty="0">
                <a:latin typeface="Times New Roman" panose="02020603050405020304" pitchFamily="18" charset="0"/>
                <a:cs typeface="Times New Roman" panose="02020603050405020304" pitchFamily="18" charset="0"/>
              </a:rPr>
              <a:t>uses electron tunnelling to produce images of surfaces down to the scale of individual atoms.</a:t>
            </a:r>
          </a:p>
          <a:p>
            <a:pPr algn="just"/>
            <a:r>
              <a:rPr lang="en-US" sz="2200" dirty="0">
                <a:latin typeface="Times New Roman" panose="02020603050405020304" pitchFamily="18" charset="0"/>
                <a:cs typeface="Times New Roman" panose="02020603050405020304" pitchFamily="18" charset="0"/>
              </a:rPr>
              <a:t>  The quantum possibility of penetrating potential barriers is the basis of the explanation of the α – decay of radioactive nuclei.</a:t>
            </a:r>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06298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pic>
        <p:nvPicPr>
          <p:cNvPr id="7" name="Picture 4" descr="https://chem.libretexts.org/@api/deki/files/69960/Figure_32_07_02.jpg?revision=1">
            <a:extLst>
              <a:ext uri="{FF2B5EF4-FFF2-40B4-BE49-F238E27FC236}">
                <a16:creationId xmlns:a16="http://schemas.microsoft.com/office/drawing/2014/main" id="{47837151-9ABA-4230-9912-4130EA93A392}"/>
              </a:ext>
            </a:extLst>
          </p:cNvPr>
          <p:cNvPicPr>
            <a:picLocks noChangeAspect="1" noChangeArrowheads="1"/>
          </p:cNvPicPr>
          <p:nvPr/>
        </p:nvPicPr>
        <p:blipFill>
          <a:blip r:embed="rId3"/>
          <a:srcRect/>
          <a:stretch>
            <a:fillRect/>
          </a:stretch>
        </p:blipFill>
        <p:spPr bwMode="auto">
          <a:xfrm>
            <a:off x="2690116" y="469855"/>
            <a:ext cx="3859745" cy="3068002"/>
          </a:xfrm>
          <a:prstGeom prst="rect">
            <a:avLst/>
          </a:prstGeom>
          <a:noFill/>
          <a:ln w="9525">
            <a:noFill/>
            <a:miter lim="800000"/>
            <a:headEnd/>
            <a:tailEnd/>
          </a:ln>
        </p:spPr>
      </p:pic>
      <p:sp>
        <p:nvSpPr>
          <p:cNvPr id="8" name="Content Placeholder 2">
            <a:extLst>
              <a:ext uri="{FF2B5EF4-FFF2-40B4-BE49-F238E27FC236}">
                <a16:creationId xmlns:a16="http://schemas.microsoft.com/office/drawing/2014/main" id="{A50916FD-CB6B-4D75-85AB-2EFB2849FA18}"/>
              </a:ext>
            </a:extLst>
          </p:cNvPr>
          <p:cNvSpPr txBox="1">
            <a:spLocks/>
          </p:cNvSpPr>
          <p:nvPr/>
        </p:nvSpPr>
        <p:spPr>
          <a:xfrm>
            <a:off x="457199" y="1141746"/>
            <a:ext cx="10918371" cy="4644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α particle tunnels through a region of space it is forbidden to be in, and it comes out of the side of the nucleus.</a:t>
            </a:r>
          </a:p>
          <a:p>
            <a:pPr algn="just"/>
            <a:r>
              <a:rPr lang="en-US" sz="2400" dirty="0">
                <a:latin typeface="Times New Roman" panose="02020603050405020304" pitchFamily="18" charset="0"/>
                <a:cs typeface="Times New Roman" panose="02020603050405020304" pitchFamily="18" charset="0"/>
              </a:rPr>
              <a:t>Like an electron making a transition between orbits around an atom, it travels from one point to another without ever having been in between.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239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1439" y="8346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Content Placeholder 2">
            <a:extLst>
              <a:ext uri="{FF2B5EF4-FFF2-40B4-BE49-F238E27FC236}">
                <a16:creationId xmlns:a16="http://schemas.microsoft.com/office/drawing/2014/main" id="{50D91BE4-1CA1-49A2-BB95-63928E003F29}"/>
              </a:ext>
            </a:extLst>
          </p:cNvPr>
          <p:cNvSpPr txBox="1">
            <a:spLocks/>
          </p:cNvSpPr>
          <p:nvPr/>
        </p:nvSpPr>
        <p:spPr>
          <a:xfrm>
            <a:off x="142843" y="666728"/>
            <a:ext cx="10872794" cy="34154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The </a:t>
            </a:r>
            <a:r>
              <a:rPr lang="en-US" sz="2400" dirty="0">
                <a:solidFill>
                  <a:srgbClr val="FF0000"/>
                </a:solidFill>
                <a:latin typeface="Times New Roman" panose="02020603050405020304" pitchFamily="18" charset="0"/>
                <a:cs typeface="Times New Roman" panose="02020603050405020304" pitchFamily="18" charset="0"/>
              </a:rPr>
              <a:t>wave function of a quantum mechanical particle varies smoothly, going from within an atomic nucleus (on one side of a potential energy barrier) to outside the nucleus (on the other side of the potential energy barrier)</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Inside the barrier, the wave function does not become zero but decreases exponentially, and we do not observe the particle inside the barrier. </a:t>
            </a:r>
          </a:p>
          <a:p>
            <a:pPr algn="just"/>
            <a:r>
              <a:rPr lang="en-US" sz="2400" dirty="0">
                <a:latin typeface="Times New Roman" panose="02020603050405020304" pitchFamily="18" charset="0"/>
                <a:cs typeface="Times New Roman" panose="02020603050405020304" pitchFamily="18" charset="0"/>
              </a:rPr>
              <a:t>The probability of finding a particle is related to the square of its wave function, and so there is a small probability of finding the particle outside the barrier, which implies that the particle can tunnel through the barrier.</a:t>
            </a:r>
            <a:endParaRPr lang="en-IN" sz="2400" dirty="0">
              <a:latin typeface="Times New Roman" panose="02020603050405020304" pitchFamily="18" charset="0"/>
              <a:cs typeface="Times New Roman" panose="02020603050405020304" pitchFamily="18" charset="0"/>
            </a:endParaRPr>
          </a:p>
        </p:txBody>
      </p:sp>
      <p:pic>
        <p:nvPicPr>
          <p:cNvPr id="7" name="Picture 5" descr="https://chem.libretexts.org/@api/deki/files/69961/Figure_32_07_03.jpg?revision=1">
            <a:extLst>
              <a:ext uri="{FF2B5EF4-FFF2-40B4-BE49-F238E27FC236}">
                <a16:creationId xmlns:a16="http://schemas.microsoft.com/office/drawing/2014/main" id="{AAE8F542-CA0D-4970-B13D-7B7A8C321A48}"/>
              </a:ext>
            </a:extLst>
          </p:cNvPr>
          <p:cNvPicPr>
            <a:picLocks noChangeAspect="1" noChangeArrowheads="1"/>
          </p:cNvPicPr>
          <p:nvPr/>
        </p:nvPicPr>
        <p:blipFill>
          <a:blip r:embed="rId3"/>
          <a:srcRect/>
          <a:stretch>
            <a:fillRect/>
          </a:stretch>
        </p:blipFill>
        <p:spPr bwMode="auto">
          <a:xfrm>
            <a:off x="3501579" y="3742096"/>
            <a:ext cx="5086600" cy="2872687"/>
          </a:xfrm>
          <a:prstGeom prst="rect">
            <a:avLst/>
          </a:prstGeom>
          <a:noFill/>
          <a:ln w="9525">
            <a:noFill/>
            <a:miter lim="800000"/>
            <a:headEnd/>
            <a:tailEnd/>
          </a:ln>
        </p:spPr>
      </p:pic>
    </p:spTree>
    <p:extLst>
      <p:ext uri="{BB962C8B-B14F-4D97-AF65-F5344CB8AC3E}">
        <p14:creationId xmlns:p14="http://schemas.microsoft.com/office/powerpoint/2010/main" val="9447853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7" name="Title 1">
            <a:extLst>
              <a:ext uri="{FF2B5EF4-FFF2-40B4-BE49-F238E27FC236}">
                <a16:creationId xmlns:a16="http://schemas.microsoft.com/office/drawing/2014/main" id="{EC083382-9089-43C8-8AC0-13B08BCEE5F8}"/>
              </a:ext>
            </a:extLst>
          </p:cNvPr>
          <p:cNvSpPr txBox="1">
            <a:spLocks/>
          </p:cNvSpPr>
          <p:nvPr/>
        </p:nvSpPr>
        <p:spPr>
          <a:xfrm>
            <a:off x="2024742" y="274638"/>
            <a:ext cx="6662057" cy="5853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2" algn="ctr" rtl="0">
              <a:spcBef>
                <a:spcPct val="0"/>
              </a:spcBef>
            </a:pPr>
            <a:r>
              <a:rPr lang="en-US" sz="2600" b="1" u="sng" kern="0" dirty="0">
                <a:solidFill>
                  <a:sysClr val="windowText" lastClr="000000"/>
                </a:solidFill>
                <a:latin typeface="Times New Roman" panose="02020603050405020304" pitchFamily="18" charset="0"/>
                <a:cs typeface="Times New Roman" panose="02020603050405020304" pitchFamily="18" charset="0"/>
              </a:rPr>
              <a:t>Scanning Tunneling Microscopy (STM)</a:t>
            </a:r>
            <a:br>
              <a:rPr lang="en-IN" sz="2600" u="sng" kern="0" dirty="0">
                <a:solidFill>
                  <a:sysClr val="windowText" lastClr="000000"/>
                </a:solidFill>
                <a:latin typeface="Times New Roman" panose="02020603050405020304" pitchFamily="18" charset="0"/>
                <a:cs typeface="Times New Roman" panose="02020603050405020304" pitchFamily="18" charset="0"/>
              </a:rPr>
            </a:br>
            <a:endParaRPr lang="en-IN" sz="2600" u="sng" kern="0" dirty="0">
              <a:solidFill>
                <a:sysClr val="windowText" lastClr="000000"/>
              </a:solidFill>
              <a:latin typeface="Times New Roman" panose="02020603050405020304" pitchFamily="18" charset="0"/>
              <a:cs typeface="Times New Roman" panose="02020603050405020304" pitchFamily="18" charset="0"/>
            </a:endParaRPr>
          </a:p>
        </p:txBody>
      </p:sp>
      <p:pic>
        <p:nvPicPr>
          <p:cNvPr id="8" name="Picture 6" descr="https://chem.libretexts.org/@api/deki/files/69957/ScanningTunnelingMicroscope_schematic.png?revision=1">
            <a:extLst>
              <a:ext uri="{FF2B5EF4-FFF2-40B4-BE49-F238E27FC236}">
                <a16:creationId xmlns:a16="http://schemas.microsoft.com/office/drawing/2014/main" id="{38573F55-9E97-43E2-9CBB-DAFE80425736}"/>
              </a:ext>
            </a:extLst>
          </p:cNvPr>
          <p:cNvPicPr>
            <a:picLocks noChangeAspect="1" noChangeArrowheads="1"/>
          </p:cNvPicPr>
          <p:nvPr/>
        </p:nvPicPr>
        <p:blipFill>
          <a:blip r:embed="rId3"/>
          <a:srcRect/>
          <a:stretch>
            <a:fillRect/>
          </a:stretch>
        </p:blipFill>
        <p:spPr bwMode="auto">
          <a:xfrm>
            <a:off x="206104" y="1288369"/>
            <a:ext cx="5994017" cy="4631167"/>
          </a:xfrm>
          <a:prstGeom prst="rect">
            <a:avLst/>
          </a:prstGeom>
          <a:noFill/>
          <a:ln w="9525">
            <a:noFill/>
            <a:miter lim="800000"/>
            <a:headEnd/>
            <a:tailEnd/>
          </a:ln>
        </p:spPr>
      </p:pic>
      <p:pic>
        <p:nvPicPr>
          <p:cNvPr id="3074" name="Picture 2" descr="An illustration of a scanning tunneling microscope. The atoms in the tip and sample are represented by spheres, orange for the S T M tip and purple for the sample. The atoms on the surface of the atoms being scanned are arranged in this illustration in a grid of four atoms by five atoms. The tip is above one of the atoms, and a tunneling electron current is shown between the tip and the surface atom. The image on the computer monitor is a 4 by 5 grid of spots.">
            <a:extLst>
              <a:ext uri="{FF2B5EF4-FFF2-40B4-BE49-F238E27FC236}">
                <a16:creationId xmlns:a16="http://schemas.microsoft.com/office/drawing/2014/main" id="{9B173563-00B0-4050-B7F8-45E5C6FF8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209" y="1439622"/>
            <a:ext cx="5447592" cy="43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966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Content Placeholder 2">
            <a:extLst>
              <a:ext uri="{FF2B5EF4-FFF2-40B4-BE49-F238E27FC236}">
                <a16:creationId xmlns:a16="http://schemas.microsoft.com/office/drawing/2014/main" id="{910C4CA3-3B82-4E3E-881E-6D0A4BBD7E39}"/>
              </a:ext>
            </a:extLst>
          </p:cNvPr>
          <p:cNvSpPr txBox="1">
            <a:spLocks/>
          </p:cNvSpPr>
          <p:nvPr/>
        </p:nvSpPr>
        <p:spPr>
          <a:xfrm>
            <a:off x="283026" y="404112"/>
            <a:ext cx="10540678" cy="65008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A metal tip made up of tungsten is placed between a very small distances above a conducting or semiconducting surface. </a:t>
            </a:r>
            <a:endParaRPr lang="en-IN"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This </a:t>
            </a:r>
            <a:r>
              <a:rPr lang="en-US" sz="2200" dirty="0">
                <a:solidFill>
                  <a:srgbClr val="FF0000"/>
                </a:solidFill>
                <a:latin typeface="Times New Roman" panose="02020603050405020304" pitchFamily="18" charset="0"/>
                <a:cs typeface="Times New Roman" panose="02020603050405020304" pitchFamily="18" charset="0"/>
              </a:rPr>
              <a:t>distance acts as a potential barrier for tunnelling</a:t>
            </a:r>
            <a:r>
              <a:rPr lang="en-US" sz="2200" dirty="0">
                <a:latin typeface="Times New Roman" panose="02020603050405020304" pitchFamily="18" charset="0"/>
                <a:cs typeface="Times New Roman" panose="02020603050405020304" pitchFamily="18" charset="0"/>
              </a:rPr>
              <a:t>. The space between the tip and the surface normally is vacuum.</a:t>
            </a:r>
          </a:p>
          <a:p>
            <a:pPr algn="just"/>
            <a:r>
              <a:rPr lang="en-US" sz="2200" dirty="0">
                <a:latin typeface="Times New Roman" panose="02020603050405020304" pitchFamily="18" charset="0"/>
                <a:cs typeface="Times New Roman" panose="02020603050405020304" pitchFamily="18" charset="0"/>
              </a:rPr>
              <a:t> When electrons tunnel from the metal tip to the surface, a current is created and monitored by a computer (Figure 1).</a:t>
            </a:r>
          </a:p>
          <a:p>
            <a:pPr algn="just"/>
            <a:r>
              <a:rPr lang="en-US" sz="2200" dirty="0">
                <a:latin typeface="Times New Roman" panose="02020603050405020304" pitchFamily="18" charset="0"/>
                <a:cs typeface="Times New Roman" panose="02020603050405020304" pitchFamily="18" charset="0"/>
              </a:rPr>
              <a:t> The current depends on the distance between the tip and the surface, which is controlled by a piezoelectric cylinder. </a:t>
            </a:r>
          </a:p>
          <a:p>
            <a:pPr algn="just"/>
            <a:r>
              <a:rPr lang="en-US" sz="2200" dirty="0">
                <a:latin typeface="Times New Roman" panose="02020603050405020304" pitchFamily="18" charset="0"/>
                <a:cs typeface="Times New Roman" panose="02020603050405020304" pitchFamily="18" charset="0"/>
              </a:rPr>
              <a:t>When there is a strong current, the tip will move away from the surface. </a:t>
            </a:r>
          </a:p>
          <a:p>
            <a:pPr algn="just"/>
            <a:r>
              <a:rPr lang="en-US" sz="2200" dirty="0">
                <a:latin typeface="Times New Roman" panose="02020603050405020304" pitchFamily="18" charset="0"/>
                <a:cs typeface="Times New Roman" panose="02020603050405020304" pitchFamily="18" charset="0"/>
              </a:rPr>
              <a:t>The increase of the potential barrier will decrease the probability of tunnelling and decrease the current. </a:t>
            </a:r>
          </a:p>
          <a:p>
            <a:pPr algn="just"/>
            <a:r>
              <a:rPr lang="en-US" sz="2200" dirty="0">
                <a:latin typeface="Times New Roman" panose="02020603050405020304" pitchFamily="18" charset="0"/>
                <a:cs typeface="Times New Roman" panose="02020603050405020304" pitchFamily="18" charset="0"/>
              </a:rPr>
              <a:t>If the current becomes too weak, the tip moves closer to the surface. </a:t>
            </a:r>
          </a:p>
          <a:p>
            <a:pPr algn="just"/>
            <a:r>
              <a:rPr lang="en-US" sz="2200" dirty="0">
                <a:latin typeface="Times New Roman" panose="02020603050405020304" pitchFamily="18" charset="0"/>
                <a:cs typeface="Times New Roman" panose="02020603050405020304" pitchFamily="18" charset="0"/>
              </a:rPr>
              <a:t>The potential barrier will be reduced and the current will increase. </a:t>
            </a:r>
          </a:p>
          <a:p>
            <a:pPr algn="just"/>
            <a:r>
              <a:rPr lang="en-US" sz="2200" dirty="0">
                <a:latin typeface="Times New Roman" panose="02020603050405020304" pitchFamily="18" charset="0"/>
                <a:cs typeface="Times New Roman" panose="02020603050405020304" pitchFamily="18" charset="0"/>
              </a:rPr>
              <a:t>The variations in the current as the tip moves over the sample are reconstructed by the computer to produce topological image of the scanned surface.</a:t>
            </a:r>
            <a:endParaRPr lang="en-IN"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273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6" name="TextBox 5">
            <a:extLst>
              <a:ext uri="{FF2B5EF4-FFF2-40B4-BE49-F238E27FC236}">
                <a16:creationId xmlns:a16="http://schemas.microsoft.com/office/drawing/2014/main" id="{1729E9D2-4969-47E9-8CF5-9D1DC58A0284}"/>
              </a:ext>
            </a:extLst>
          </p:cNvPr>
          <p:cNvSpPr txBox="1"/>
          <p:nvPr/>
        </p:nvSpPr>
        <p:spPr>
          <a:xfrm>
            <a:off x="555171" y="1525727"/>
            <a:ext cx="10537372" cy="1569660"/>
          </a:xfrm>
          <a:prstGeom prst="rect">
            <a:avLst/>
          </a:prstGeom>
          <a:noFill/>
        </p:spPr>
        <p:txBody>
          <a:bodyPr wrap="square">
            <a:spAutoFit/>
          </a:bodyPr>
          <a:lstStyle/>
          <a:p>
            <a:pPr algn="just"/>
            <a:r>
              <a:rPr lang="en-US" sz="2400" b="1" i="0" dirty="0">
                <a:solidFill>
                  <a:srgbClr val="202124"/>
                </a:solidFill>
                <a:effectLst/>
                <a:latin typeface="Times New Roman" panose="02020603050405020304" pitchFamily="18" charset="0"/>
                <a:cs typeface="Times New Roman" panose="02020603050405020304" pitchFamily="18" charset="0"/>
              </a:rPr>
              <a:t>Field emission</a:t>
            </a:r>
            <a:r>
              <a:rPr lang="en-US" sz="2400" b="0" i="0" dirty="0">
                <a:solidFill>
                  <a:srgbClr val="202124"/>
                </a:solidFill>
                <a:effectLst/>
                <a:latin typeface="Times New Roman" panose="02020603050405020304" pitchFamily="18" charset="0"/>
                <a:cs typeface="Times New Roman" panose="02020603050405020304" pitchFamily="18" charset="0"/>
              </a:rPr>
              <a:t> - also called Fowler-</a:t>
            </a:r>
            <a:r>
              <a:rPr lang="en-US" sz="2400" b="0" i="0" dirty="0" err="1">
                <a:solidFill>
                  <a:srgbClr val="202124"/>
                </a:solidFill>
                <a:effectLst/>
                <a:latin typeface="Times New Roman" panose="02020603050405020304" pitchFamily="18" charset="0"/>
                <a:cs typeface="Times New Roman" panose="02020603050405020304" pitchFamily="18" charset="0"/>
              </a:rPr>
              <a:t>Nordheim</a:t>
            </a:r>
            <a:r>
              <a:rPr lang="en-US" sz="2400" b="0" i="0" dirty="0">
                <a:solidFill>
                  <a:srgbClr val="202124"/>
                </a:solidFill>
                <a:effectLst/>
                <a:latin typeface="Times New Roman" panose="02020603050405020304" pitchFamily="18" charset="0"/>
                <a:cs typeface="Times New Roman" panose="02020603050405020304" pitchFamily="18" charset="0"/>
              </a:rPr>
              <a:t> </a:t>
            </a:r>
            <a:r>
              <a:rPr lang="en-US" sz="2400" b="1" i="0" dirty="0">
                <a:solidFill>
                  <a:srgbClr val="202124"/>
                </a:solidFill>
                <a:effectLst/>
                <a:latin typeface="Times New Roman" panose="02020603050405020304" pitchFamily="18" charset="0"/>
                <a:cs typeface="Times New Roman" panose="02020603050405020304" pitchFamily="18" charset="0"/>
              </a:rPr>
              <a:t>tunneling</a:t>
            </a:r>
            <a:r>
              <a:rPr lang="en-US" sz="2400" b="0" i="0" dirty="0">
                <a:solidFill>
                  <a:srgbClr val="202124"/>
                </a:solidFill>
                <a:effectLst/>
                <a:latin typeface="Times New Roman" panose="02020603050405020304" pitchFamily="18" charset="0"/>
                <a:cs typeface="Times New Roman" panose="02020603050405020304" pitchFamily="18" charset="0"/>
              </a:rPr>
              <a:t> - is the process whereby electrons </a:t>
            </a:r>
            <a:r>
              <a:rPr lang="en-US" sz="2400" b="1" i="0" dirty="0">
                <a:solidFill>
                  <a:srgbClr val="202124"/>
                </a:solidFill>
                <a:effectLst/>
                <a:latin typeface="Times New Roman" panose="02020603050405020304" pitchFamily="18" charset="0"/>
                <a:cs typeface="Times New Roman" panose="02020603050405020304" pitchFamily="18" charset="0"/>
              </a:rPr>
              <a:t>tunnel</a:t>
            </a:r>
            <a:r>
              <a:rPr lang="en-US" sz="2400" b="0" i="0" dirty="0">
                <a:solidFill>
                  <a:srgbClr val="202124"/>
                </a:solidFill>
                <a:effectLst/>
                <a:latin typeface="Times New Roman" panose="02020603050405020304" pitchFamily="18" charset="0"/>
                <a:cs typeface="Times New Roman" panose="02020603050405020304" pitchFamily="18" charset="0"/>
              </a:rPr>
              <a:t> through a barrier in the presence of a high electric </a:t>
            </a:r>
            <a:r>
              <a:rPr lang="en-US" sz="2400" b="1" i="0" dirty="0">
                <a:solidFill>
                  <a:srgbClr val="202124"/>
                </a:solidFill>
                <a:effectLst/>
                <a:latin typeface="Times New Roman" panose="02020603050405020304" pitchFamily="18" charset="0"/>
                <a:cs typeface="Times New Roman" panose="02020603050405020304" pitchFamily="18" charset="0"/>
              </a:rPr>
              <a:t>field</a:t>
            </a:r>
            <a:r>
              <a:rPr lang="en-US" sz="2400" b="0" i="0" dirty="0">
                <a:solidFill>
                  <a:srgbClr val="202124"/>
                </a:solidFill>
                <a:effectLst/>
                <a:latin typeface="Times New Roman" panose="02020603050405020304" pitchFamily="18" charset="0"/>
                <a:cs typeface="Times New Roman" panose="02020603050405020304" pitchFamily="18" charset="0"/>
              </a:rPr>
              <a:t>. This </a:t>
            </a:r>
            <a:r>
              <a:rPr lang="en-US" sz="2400" b="1" i="0" dirty="0">
                <a:solidFill>
                  <a:srgbClr val="202124"/>
                </a:solidFill>
                <a:effectLst/>
                <a:latin typeface="Times New Roman" panose="02020603050405020304" pitchFamily="18" charset="0"/>
                <a:cs typeface="Times New Roman" panose="02020603050405020304" pitchFamily="18" charset="0"/>
              </a:rPr>
              <a:t>quantum</a:t>
            </a:r>
            <a:r>
              <a:rPr lang="en-US" sz="2400" b="0" i="0" dirty="0">
                <a:solidFill>
                  <a:srgbClr val="202124"/>
                </a:solidFill>
                <a:effectLst/>
                <a:latin typeface="Times New Roman" panose="02020603050405020304" pitchFamily="18" charset="0"/>
                <a:cs typeface="Times New Roman" panose="02020603050405020304" pitchFamily="18" charset="0"/>
              </a:rPr>
              <a:t> mechanical </a:t>
            </a:r>
            <a:r>
              <a:rPr lang="en-US" sz="2400" b="1" i="0" dirty="0">
                <a:solidFill>
                  <a:srgbClr val="202124"/>
                </a:solidFill>
                <a:effectLst/>
                <a:latin typeface="Times New Roman" panose="02020603050405020304" pitchFamily="18" charset="0"/>
                <a:cs typeface="Times New Roman" panose="02020603050405020304" pitchFamily="18" charset="0"/>
              </a:rPr>
              <a:t>tunneling</a:t>
            </a:r>
            <a:r>
              <a:rPr lang="en-US" sz="2400" b="0" i="0" dirty="0">
                <a:solidFill>
                  <a:srgbClr val="202124"/>
                </a:solidFill>
                <a:effectLst/>
                <a:latin typeface="Times New Roman" panose="02020603050405020304" pitchFamily="18" charset="0"/>
                <a:cs typeface="Times New Roman" panose="02020603050405020304" pitchFamily="18" charset="0"/>
              </a:rPr>
              <a:t> process is an important mechanism for thin barriers as those in metal-semiconductor junctions on highly-doped semiconductors.</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6F0BB2D-711C-4262-ABD6-411BB857E46B}"/>
              </a:ext>
            </a:extLst>
          </p:cNvPr>
          <p:cNvSpPr txBox="1"/>
          <p:nvPr/>
        </p:nvSpPr>
        <p:spPr>
          <a:xfrm>
            <a:off x="555171" y="536395"/>
            <a:ext cx="3581400" cy="523220"/>
          </a:xfrm>
          <a:prstGeom prst="rect">
            <a:avLst/>
          </a:prstGeom>
          <a:noFill/>
        </p:spPr>
        <p:txBody>
          <a:bodyPr wrap="square">
            <a:spAutoFit/>
          </a:bodyPr>
          <a:lstStyle/>
          <a:p>
            <a:r>
              <a:rPr lang="en-US" sz="2800" b="1" i="0" u="sng" dirty="0">
                <a:solidFill>
                  <a:srgbClr val="202124"/>
                </a:solidFill>
                <a:effectLst/>
                <a:latin typeface="Times New Roman" panose="02020603050405020304" pitchFamily="18" charset="0"/>
                <a:cs typeface="Times New Roman" panose="02020603050405020304" pitchFamily="18" charset="0"/>
              </a:rPr>
              <a:t>Field emission</a:t>
            </a:r>
            <a:r>
              <a:rPr lang="en-US" sz="2800" b="0" i="0" u="sng" dirty="0">
                <a:solidFill>
                  <a:srgbClr val="202124"/>
                </a:solidFill>
                <a:effectLst/>
                <a:latin typeface="Times New Roman" panose="02020603050405020304" pitchFamily="18" charset="0"/>
                <a:cs typeface="Times New Roman" panose="02020603050405020304" pitchFamily="18" charset="0"/>
              </a:rPr>
              <a:t> </a:t>
            </a:r>
            <a:endParaRPr lang="en-IN" sz="2800" u="sng" dirty="0"/>
          </a:p>
        </p:txBody>
      </p:sp>
      <p:pic>
        <p:nvPicPr>
          <p:cNvPr id="9" name="Picture 8" descr="The potential U of r is plotted as a function of r. For r less than R, U of r is constant and negative. At r = R, the potential rises vertically to some maximum positive value, then decays toward zero. The area under the curve is shaded. U of r equals E at r equal to R sub 0. A horizontal dashed line at E=E and a vertical dashed line at r=R sub 0 are shown.">
            <a:extLst>
              <a:ext uri="{FF2B5EF4-FFF2-40B4-BE49-F238E27FC236}">
                <a16:creationId xmlns:a16="http://schemas.microsoft.com/office/drawing/2014/main" id="{CB707020-B58D-41C0-A9F7-DFCCB84CA8A9}"/>
              </a:ext>
            </a:extLst>
          </p:cNvPr>
          <p:cNvPicPr/>
          <p:nvPr/>
        </p:nvPicPr>
        <p:blipFill>
          <a:blip r:embed="rId3" cstate="print"/>
          <a:srcRect/>
          <a:stretch>
            <a:fillRect/>
          </a:stretch>
        </p:blipFill>
        <p:spPr bwMode="auto">
          <a:xfrm>
            <a:off x="3167742" y="3318538"/>
            <a:ext cx="4256315" cy="321471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820430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269DA00-ADBA-4960-9A8A-DBAC16B1EE2A}"/>
                  </a:ext>
                </a:extLst>
              </p:cNvPr>
              <p:cNvSpPr txBox="1"/>
              <p:nvPr/>
            </p:nvSpPr>
            <p:spPr>
              <a:xfrm>
                <a:off x="494947" y="650193"/>
                <a:ext cx="9677400" cy="3324885"/>
              </a:xfrm>
              <a:prstGeom prst="rect">
                <a:avLst/>
              </a:prstGeom>
              <a:noFill/>
            </p:spPr>
            <p:txBody>
              <a:bodyPr wrap="square">
                <a:spAutoFit/>
              </a:bodyPr>
              <a:lstStyle/>
              <a:p>
                <a:pPr indent="540385" algn="just">
                  <a:lnSpc>
                    <a:spcPct val="122000"/>
                  </a:lnSpc>
                  <a:spcAft>
                    <a:spcPts val="1000"/>
                  </a:spcAft>
                  <a:tabLst>
                    <a:tab pos="342900" algn="l"/>
                  </a:tabLst>
                </a:pP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Field emission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is a process of </a:t>
                </a:r>
                <a:r>
                  <a:rPr lang="en-US" sz="20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emitting electrons</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from conducting surfaces due to a strong external electric field that is applied in the direction normal to the surface (Figure 1). </a:t>
                </a:r>
              </a:p>
              <a:p>
                <a:pPr indent="540385" algn="just">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we know from our study of electric fields in earlier, an applied </a:t>
                </a:r>
                <a:r>
                  <a:rPr lang="en-US" sz="20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external electric field causes the electrons in a conductor to move to its surface and stay there as long as the present external field is not excessively strong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540385" algn="just">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situation, we have a constant electric potential throughout the inside of the conductor, including its surface. In the language of potential energy, we say that an electron inside the conductor has a constant potential energy </a:t>
                </a:r>
                <a14:m>
                  <m:oMath xmlns:m="http://schemas.openxmlformats.org/officeDocument/2006/math">
                    <m:r>
                      <a:rPr lang="en-US" sz="2000" b="1"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𝐔</m:t>
                    </m:r>
                    <m:d>
                      <m:dPr>
                        <m:ctrlPr>
                          <a:rPr lang="en-US" sz="2000" b="1"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b="1"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𝒙</m:t>
                        </m:r>
                      </m:e>
                    </m:d>
                    <m:r>
                      <a:rPr lang="en-US" sz="2000" b="1" i="0"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2000" b="1"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𝑼</m:t>
                        </m:r>
                      </m:e>
                      <m:sub>
                        <m:r>
                          <a:rPr lang="en-US" sz="2000" b="1"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𝟎</m:t>
                        </m:r>
                      </m:sub>
                    </m:sSub>
                  </m:oMath>
                </a14:m>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D269DA00-ADBA-4960-9A8A-DBAC16B1EE2A}"/>
                  </a:ext>
                </a:extLst>
              </p:cNvPr>
              <p:cNvSpPr txBox="1">
                <a:spLocks noRot="1" noChangeAspect="1" noMove="1" noResize="1" noEditPoints="1" noAdjustHandles="1" noChangeArrowheads="1" noChangeShapeType="1" noTextEdit="1"/>
              </p:cNvSpPr>
              <p:nvPr/>
            </p:nvSpPr>
            <p:spPr>
              <a:xfrm>
                <a:off x="494947" y="650193"/>
                <a:ext cx="9677400" cy="3324885"/>
              </a:xfrm>
              <a:prstGeom prst="rect">
                <a:avLst/>
              </a:prstGeom>
              <a:blipFill>
                <a:blip r:embed="rId3"/>
                <a:stretch>
                  <a:fillRect l="-630" r="-630" b="-2202"/>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47BCDBEA-8924-4294-BD05-0EAB3D3DDCE6}"/>
              </a:ext>
            </a:extLst>
          </p:cNvPr>
          <p:cNvSpPr txBox="1"/>
          <p:nvPr/>
        </p:nvSpPr>
        <p:spPr>
          <a:xfrm>
            <a:off x="606701" y="4429035"/>
            <a:ext cx="9565645" cy="1015663"/>
          </a:xfrm>
          <a:prstGeom prst="rect">
            <a:avLst/>
          </a:prstGeom>
          <a:noFill/>
        </p:spPr>
        <p:txBody>
          <a:bodyPr wrap="square">
            <a:spAutoFit/>
          </a:bodyPr>
          <a:lstStyle/>
          <a:p>
            <a:pPr algn="just"/>
            <a:r>
              <a:rPr lang="en-US" sz="2000" dirty="0">
                <a:solidFill>
                  <a:srgbClr val="000000"/>
                </a:solidFill>
                <a:effectLst/>
                <a:latin typeface="Times New Roman" panose="02020603050405020304" pitchFamily="18" charset="0"/>
                <a:ea typeface="Times New Roman" panose="02020603050405020304" pitchFamily="18" charset="0"/>
              </a:rPr>
              <a:t>(A normal-direction external electric field at the surface of a conductor: </a:t>
            </a:r>
            <a:r>
              <a:rPr lang="en-US" sz="2000" dirty="0">
                <a:solidFill>
                  <a:srgbClr val="FF0000"/>
                </a:solidFill>
                <a:effectLst/>
                <a:latin typeface="Times New Roman" panose="02020603050405020304" pitchFamily="18" charset="0"/>
                <a:ea typeface="Times New Roman" panose="02020603050405020304" pitchFamily="18" charset="0"/>
              </a:rPr>
              <a:t>In a strong field, the electrons on a conducting surface may get detached from it and accelerate against the external electric field away from the surface</a:t>
            </a:r>
            <a:r>
              <a:rPr lang="en-US" sz="2000" dirty="0">
                <a:solidFill>
                  <a:srgbClr val="000000"/>
                </a:solidFill>
                <a:effectLst/>
                <a:latin typeface="Times New Roman" panose="02020603050405020304" pitchFamily="18" charset="0"/>
                <a:ea typeface="Times New Roman" panose="02020603050405020304" pitchFamily="18" charset="0"/>
              </a:rPr>
              <a:t>.)</a:t>
            </a:r>
            <a:endParaRPr lang="en-IN" sz="2000" dirty="0"/>
          </a:p>
        </p:txBody>
      </p:sp>
    </p:spTree>
    <p:extLst>
      <p:ext uri="{BB962C8B-B14F-4D97-AF65-F5344CB8AC3E}">
        <p14:creationId xmlns:p14="http://schemas.microsoft.com/office/powerpoint/2010/main" val="29114200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D1BC2A8-B5C2-4874-B059-D6175343F142}"/>
                  </a:ext>
                </a:extLst>
              </p:cNvPr>
              <p:cNvSpPr txBox="1"/>
              <p:nvPr/>
            </p:nvSpPr>
            <p:spPr>
              <a:xfrm>
                <a:off x="439440" y="738676"/>
                <a:ext cx="5486400" cy="5480026"/>
              </a:xfrm>
              <a:prstGeom prst="rect">
                <a:avLst/>
              </a:prstGeom>
              <a:noFill/>
            </p:spPr>
            <p:txBody>
              <a:bodyPr wrap="square">
                <a:spAutoFit/>
              </a:bodyPr>
              <a:lstStyle/>
              <a:p>
                <a:pPr algn="just">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the situation represented in Figure </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where the external electric field is uniform and has magnitude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if an </a:t>
                </a:r>
                <a:r>
                  <a:rPr lang="en-US"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electron happens to be outside the conductor at a distance </a:t>
                </a:r>
                <a:r>
                  <a:rPr lang="en-US" sz="2000" i="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away from its surface</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its potential energy would have to be </a:t>
                </a:r>
                <a:b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14:m>
                  <m:oMath xmlns:m="http://schemas.openxmlformats.org/officeDocument/2006/math">
                    <m:r>
                      <a:rPr lang="en-US" sz="200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𝑈</m:t>
                    </m:r>
                    <m:d>
                      <m:dPr>
                        <m:ctrlPr>
                          <a:rPr lang="en-IN"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𝑒</m:t>
                    </m:r>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𝑔</m:t>
                        </m:r>
                      </m:sub>
                    </m:sSub>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0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(here, </a:t>
                </a:r>
                <a:r>
                  <a:rPr lang="en-US" sz="2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denotes distance to the surface). </a:t>
                </a:r>
              </a:p>
              <a:p>
                <a:pPr algn="just">
                  <a:lnSpc>
                    <a:spcPct val="122000"/>
                  </a:lnSpc>
                  <a:spcAft>
                    <a:spcPts val="1000"/>
                  </a:spcAft>
                  <a:tabLst>
                    <a:tab pos="34290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Taking the origin at the surface, so that x=0 is the location of the surface, we can represent the potential energy of conduction electrons in a metal as the potential energy barrier shown in Figure 2. In the absence of the external field, the </a:t>
                </a:r>
                <a:r>
                  <a:rPr lang="en-US"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potential energy becomes a step barrier defined by </a:t>
                </a:r>
                <a14:m>
                  <m:oMath xmlns:m="http://schemas.openxmlformats.org/officeDocument/2006/math">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𝑈</m:t>
                    </m:r>
                    <m:d>
                      <m:dPr>
                        <m:ctrlPr>
                          <a:rPr lang="en-IN"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≤0</m:t>
                        </m:r>
                      </m:e>
                    </m:d>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and by </a:t>
                </a:r>
                <a14:m>
                  <m:oMath xmlns:m="http://schemas.openxmlformats.org/officeDocument/2006/math">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𝑈</m:t>
                    </m:r>
                    <m:d>
                      <m:dPr>
                        <m:ctrlPr>
                          <a:rPr lang="en-IN"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&gt;0</m:t>
                        </m:r>
                      </m:e>
                    </m:d>
                    <m:r>
                      <a:rPr lang="en-US" sz="2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0</m:t>
                    </m:r>
                  </m:oMath>
                </a14:m>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8D1BC2A8-B5C2-4874-B059-D6175343F142}"/>
                  </a:ext>
                </a:extLst>
              </p:cNvPr>
              <p:cNvSpPr txBox="1">
                <a:spLocks noRot="1" noChangeAspect="1" noMove="1" noResize="1" noEditPoints="1" noAdjustHandles="1" noChangeArrowheads="1" noChangeShapeType="1" noTextEdit="1"/>
              </p:cNvSpPr>
              <p:nvPr/>
            </p:nvSpPr>
            <p:spPr>
              <a:xfrm>
                <a:off x="439440" y="738676"/>
                <a:ext cx="5486400" cy="5480026"/>
              </a:xfrm>
              <a:prstGeom prst="rect">
                <a:avLst/>
              </a:prstGeom>
              <a:blipFill>
                <a:blip r:embed="rId3"/>
                <a:stretch>
                  <a:fillRect l="-4444" r="-4000" b="-13126"/>
                </a:stretch>
              </a:blipFill>
            </p:spPr>
            <p:txBody>
              <a:bodyPr/>
              <a:lstStyle/>
              <a:p>
                <a:r>
                  <a:rPr lang="en-IN">
                    <a:noFill/>
                  </a:rPr>
                  <a:t> </a:t>
                </a:r>
              </a:p>
            </p:txBody>
          </p:sp>
        </mc:Fallback>
      </mc:AlternateContent>
      <p:pic>
        <p:nvPicPr>
          <p:cNvPr id="7" name="Picture 6" descr="U of x is plotted as a function of x. For x less than zero, U of x has a constant value of minus U sub zero. At x=0, U of x jumps to a value of zero. For x larger than zero, U of x equals minus e times E sub g times x. The area under the curve is shaded. The energy is a negative constant, shown as a dashed line, at a value of minus phi. U of x equals E at x equal phi divided by the quantity e times E sub g.">
            <a:extLst>
              <a:ext uri="{FF2B5EF4-FFF2-40B4-BE49-F238E27FC236}">
                <a16:creationId xmlns:a16="http://schemas.microsoft.com/office/drawing/2014/main" id="{5D65B448-0F4F-4014-8C43-8EB09B70AFFC}"/>
              </a:ext>
            </a:extLst>
          </p:cNvPr>
          <p:cNvPicPr/>
          <p:nvPr/>
        </p:nvPicPr>
        <p:blipFill>
          <a:blip r:embed="rId4" cstate="print"/>
          <a:srcRect/>
          <a:stretch>
            <a:fillRect/>
          </a:stretch>
        </p:blipFill>
        <p:spPr bwMode="auto">
          <a:xfrm>
            <a:off x="6748437" y="1115331"/>
            <a:ext cx="4986364" cy="4151817"/>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1246565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5D18D-6944-45DE-A68E-DEB45189D100}"/>
              </a:ext>
            </a:extLst>
          </p:cNvPr>
          <p:cNvSpPr/>
          <p:nvPr/>
        </p:nvSpPr>
        <p:spPr>
          <a:xfrm>
            <a:off x="119016" y="101600"/>
            <a:ext cx="11866880" cy="6654800"/>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pic>
        <p:nvPicPr>
          <p:cNvPr id="4" name="Picture 7" descr="Sathyabama Institute, Chennai: Courses, Fees, Placements, Ranking,  Admission 2020">
            <a:extLst>
              <a:ext uri="{FF2B5EF4-FFF2-40B4-BE49-F238E27FC236}">
                <a16:creationId xmlns:a16="http://schemas.microsoft.com/office/drawing/2014/main" id="{7FC61694-5133-4F81-854D-2AB1C240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37" y="185056"/>
            <a:ext cx="9525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775C073-A6CE-431E-9AED-6E54649E5B1B}"/>
              </a:ext>
            </a:extLst>
          </p:cNvPr>
          <p:cNvSpPr txBox="1">
            <a:spLocks/>
          </p:cNvSpPr>
          <p:nvPr/>
        </p:nvSpPr>
        <p:spPr>
          <a:xfrm>
            <a:off x="457199" y="285728"/>
            <a:ext cx="8871857" cy="63579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sp>
        <p:nvSpPr>
          <p:cNvPr id="3" name="Rectangle 2">
            <a:extLst>
              <a:ext uri="{FF2B5EF4-FFF2-40B4-BE49-F238E27FC236}">
                <a16:creationId xmlns:a16="http://schemas.microsoft.com/office/drawing/2014/main" id="{4E8C51AC-1F31-407C-9D60-F080627955A8}"/>
              </a:ext>
            </a:extLst>
          </p:cNvPr>
          <p:cNvSpPr/>
          <p:nvPr/>
        </p:nvSpPr>
        <p:spPr>
          <a:xfrm>
            <a:off x="4512586" y="2967335"/>
            <a:ext cx="3166829" cy="923330"/>
          </a:xfrm>
          <a:prstGeom prst="rect">
            <a:avLst/>
          </a:prstGeom>
          <a:noFill/>
        </p:spPr>
        <p:txBody>
          <a:bodyPr wrap="none" lIns="91440" tIns="45720" rIns="91440" bIns="45720">
            <a:spAutoFit/>
          </a:bodyPr>
          <a:lstStyle/>
          <a:p>
            <a:pPr algn="ct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2006043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5097</TotalTime>
  <Words>8216</Words>
  <Application>Microsoft Office PowerPoint</Application>
  <PresentationFormat>Widescreen</PresentationFormat>
  <Paragraphs>668</Paragraphs>
  <Slides>99</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99</vt:i4>
      </vt:variant>
    </vt:vector>
  </HeadingPairs>
  <TitlesOfParts>
    <vt:vector size="110" baseType="lpstr">
      <vt:lpstr>Arial</vt:lpstr>
      <vt:lpstr>Arial</vt:lpstr>
      <vt:lpstr>Calibri</vt:lpstr>
      <vt:lpstr>Calibri Light</vt:lpstr>
      <vt:lpstr>Cambria Math</vt:lpstr>
      <vt:lpstr>Symbol</vt:lpstr>
      <vt:lpstr>Times New Roman</vt:lpstr>
      <vt:lpstr>Wingdings</vt:lpstr>
      <vt:lpstr>Office Theme</vt:lpstr>
      <vt:lpstr>Acrobat Document</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MANJULA</dc:creator>
  <cp:lastModifiedBy>MANJULA</cp:lastModifiedBy>
  <cp:revision>332</cp:revision>
  <dcterms:created xsi:type="dcterms:W3CDTF">2020-11-20T08:31:42Z</dcterms:created>
  <dcterms:modified xsi:type="dcterms:W3CDTF">2021-03-23T03:15:09Z</dcterms:modified>
</cp:coreProperties>
</file>